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7"/>
  </p:notesMasterIdLst>
  <p:sldIdLst>
    <p:sldId id="391" r:id="rId2"/>
    <p:sldId id="542" r:id="rId3"/>
    <p:sldId id="541" r:id="rId4"/>
    <p:sldId id="543" r:id="rId5"/>
    <p:sldId id="544" r:id="rId6"/>
    <p:sldId id="545" r:id="rId7"/>
    <p:sldId id="546" r:id="rId8"/>
    <p:sldId id="547" r:id="rId9"/>
    <p:sldId id="548" r:id="rId10"/>
    <p:sldId id="549" r:id="rId11"/>
    <p:sldId id="550" r:id="rId12"/>
    <p:sldId id="551" r:id="rId13"/>
    <p:sldId id="552" r:id="rId14"/>
    <p:sldId id="553" r:id="rId15"/>
    <p:sldId id="554" r:id="rId16"/>
    <p:sldId id="555" r:id="rId17"/>
    <p:sldId id="556" r:id="rId18"/>
    <p:sldId id="557" r:id="rId19"/>
    <p:sldId id="558" r:id="rId20"/>
    <p:sldId id="559" r:id="rId21"/>
    <p:sldId id="560" r:id="rId22"/>
    <p:sldId id="561" r:id="rId23"/>
    <p:sldId id="562" r:id="rId24"/>
    <p:sldId id="563" r:id="rId25"/>
    <p:sldId id="564" r:id="rId26"/>
    <p:sldId id="565" r:id="rId27"/>
    <p:sldId id="566" r:id="rId28"/>
    <p:sldId id="567" r:id="rId29"/>
    <p:sldId id="568" r:id="rId30"/>
    <p:sldId id="569" r:id="rId31"/>
    <p:sldId id="570" r:id="rId32"/>
    <p:sldId id="571" r:id="rId33"/>
    <p:sldId id="572" r:id="rId34"/>
    <p:sldId id="573" r:id="rId35"/>
    <p:sldId id="574" r:id="rId36"/>
    <p:sldId id="575" r:id="rId37"/>
    <p:sldId id="576" r:id="rId38"/>
    <p:sldId id="577" r:id="rId39"/>
    <p:sldId id="578" r:id="rId40"/>
    <p:sldId id="579" r:id="rId41"/>
    <p:sldId id="580" r:id="rId42"/>
    <p:sldId id="581" r:id="rId43"/>
    <p:sldId id="582" r:id="rId44"/>
    <p:sldId id="583" r:id="rId45"/>
    <p:sldId id="584" r:id="rId46"/>
    <p:sldId id="585" r:id="rId47"/>
    <p:sldId id="586" r:id="rId48"/>
    <p:sldId id="587" r:id="rId49"/>
    <p:sldId id="588" r:id="rId50"/>
    <p:sldId id="589" r:id="rId51"/>
    <p:sldId id="590" r:id="rId52"/>
    <p:sldId id="591" r:id="rId53"/>
    <p:sldId id="592" r:id="rId54"/>
    <p:sldId id="593" r:id="rId55"/>
    <p:sldId id="594" r:id="rId56"/>
    <p:sldId id="595" r:id="rId57"/>
    <p:sldId id="596" r:id="rId58"/>
    <p:sldId id="597" r:id="rId59"/>
    <p:sldId id="598" r:id="rId60"/>
    <p:sldId id="599" r:id="rId61"/>
    <p:sldId id="600" r:id="rId62"/>
    <p:sldId id="601" r:id="rId63"/>
    <p:sldId id="602" r:id="rId64"/>
    <p:sldId id="603" r:id="rId65"/>
    <p:sldId id="604" r:id="rId66"/>
    <p:sldId id="605" r:id="rId67"/>
    <p:sldId id="606" r:id="rId68"/>
    <p:sldId id="607" r:id="rId69"/>
    <p:sldId id="608" r:id="rId70"/>
    <p:sldId id="609" r:id="rId71"/>
    <p:sldId id="610" r:id="rId72"/>
    <p:sldId id="611" r:id="rId73"/>
    <p:sldId id="612" r:id="rId74"/>
    <p:sldId id="344" r:id="rId75"/>
    <p:sldId id="460" r:id="rId76"/>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80"/>
    <a:srgbClr val="CC6600"/>
    <a:srgbClr val="0099FF"/>
    <a:srgbClr val="0000FF"/>
    <a:srgbClr val="FFCC00"/>
    <a:srgbClr val="FF3399"/>
    <a:srgbClr val="6666FF"/>
    <a:srgbClr val="0066FF"/>
    <a:srgbClr val="FF6600"/>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53" autoAdjust="0"/>
    <p:restoredTop sz="94660"/>
  </p:normalViewPr>
  <p:slideViewPr>
    <p:cSldViewPr>
      <p:cViewPr varScale="1">
        <p:scale>
          <a:sx n="106" d="100"/>
          <a:sy n="106" d="100"/>
        </p:scale>
        <p:origin x="-582" y="-102"/>
      </p:cViewPr>
      <p:guideLst>
        <p:guide orient="horz" pos="2160"/>
        <p:guide pos="3841"/>
      </p:guideLst>
    </p:cSldViewPr>
  </p:slideViewPr>
  <p:notesTextViewPr>
    <p:cViewPr>
      <p:scale>
        <a:sx n="1" d="1"/>
        <a:sy n="1" d="1"/>
      </p:scale>
      <p:origin x="0" y="0"/>
    </p:cViewPr>
  </p:notesTextViewPr>
  <p:sorterViewPr>
    <p:cViewPr>
      <p:scale>
        <a:sx n="100" d="100"/>
        <a:sy n="100" d="100"/>
      </p:scale>
      <p:origin x="0" y="11592"/>
    </p:cViewPr>
  </p:sorterViewPr>
  <p:gridSpacing cx="72010" cy="7201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2011-2-26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6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3137" y="2277"/>
            <a:ext cx="12192038" cy="6855430"/>
          </a:xfrm>
          <a:prstGeom prst="rect">
            <a:avLst/>
          </a:prstGeom>
        </p:spPr>
      </p:pic>
    </p:spTree>
    <p:extLst>
      <p:ext uri="{BB962C8B-B14F-4D97-AF65-F5344CB8AC3E}">
        <p14:creationId xmlns:p14="http://schemas.microsoft.com/office/powerpoint/2010/main" val="160978775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3137" y="2277"/>
            <a:ext cx="12192038" cy="6855430"/>
          </a:xfrm>
          <a:prstGeom prst="rect">
            <a:avLst/>
          </a:prstGeom>
        </p:spPr>
      </p:pic>
    </p:spTree>
    <p:extLst>
      <p:ext uri="{BB962C8B-B14F-4D97-AF65-F5344CB8AC3E}">
        <p14:creationId xmlns:p14="http://schemas.microsoft.com/office/powerpoint/2010/main" val="134037113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file:///E:\&#29579;&#20329;\2023\&#21516;&#27493;\&#26032;&#35838;&#31243;&#23398;&#26696;\&#21382;&#21490;\&#20013;&#22806;&#21382;&#21490;&#32434;&#35201;&#19979;\21LSGYXB7-11.TIF"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slide" Target="slide17.xml"/><Relationship Id="rId18" Type="http://schemas.openxmlformats.org/officeDocument/2006/relationships/image" Target="&#24605;&#32500;&#35201;&#22810;&#20803;.TIF" TargetMode="External"/><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26102;&#31354;&#35201;&#28165;&#26224;.TIF" TargetMode="External"/><Relationship Id="rId17" Type="http://schemas.openxmlformats.org/officeDocument/2006/relationships/image" Target="../media/image13.png"/><Relationship Id="rId2" Type="http://schemas.openxmlformats.org/officeDocument/2006/relationships/image" Target="../media/image3.png"/><Relationship Id="rId16" Type="http://schemas.openxmlformats.org/officeDocument/2006/relationships/slide" Target="slide51.xml"/><Relationship Id="rId1" Type="http://schemas.openxmlformats.org/officeDocument/2006/relationships/slideLayout" Target="../slideLayouts/slideLayout13.xml"/><Relationship Id="rId6" Type="http://schemas.openxmlformats.org/officeDocument/2006/relationships/image" Target="../media/image7.png"/><Relationship Id="rId11" Type="http://schemas.openxmlformats.org/officeDocument/2006/relationships/image" Target="../media/image11.png"/><Relationship Id="rId5" Type="http://schemas.openxmlformats.org/officeDocument/2006/relationships/image" Target="../media/image6.png"/><Relationship Id="rId15" Type="http://schemas.openxmlformats.org/officeDocument/2006/relationships/image" Target="&#29702;&#35299;&#35201;&#28145;&#21051;.TIF" TargetMode="External"/><Relationship Id="rId10" Type="http://schemas.openxmlformats.org/officeDocument/2006/relationships/slide" Target="slide4.xml"/><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26102;&#31354;&#35201;&#28165;&#26224;.TIF" TargetMode="External"/><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29702;&#35299;&#35201;&#28145;&#21051;.TIF" TargetMode="External"/><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24605;&#32500;&#35201;&#22810;&#20803;.TIF" TargetMode="External"/><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28784;&#22359;.TIF" TargetMode="External"/><Relationship Id="rId4" Type="http://schemas.openxmlformats.org/officeDocument/2006/relationships/image" Target="../media/image14.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28784;&#22359;.TIF" TargetMode="External"/><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hyperlink" Target="../../&#35838;&#26102;&#36319;&#36394;&#26816;&#27979;word&#25991;&#20214;/&#35838;&#26102;&#36319;&#36394;&#26816;&#27979;&#65288;&#21313;&#20845;&#65289;%20&#20122;&#38750;&#25289;&#27665;&#26063;&#27665;&#20027;&#36816;&#21160;&#30340;&#39640;&#28072;.DOC" TargetMode="External"/><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slideLayout" Target="../slideLayouts/slideLayout12.xml"/><Relationship Id="rId1" Type="http://schemas.openxmlformats.org/officeDocument/2006/relationships/tags" Target="../tags/tag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 Id="rId9"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52817" y="404580"/>
            <a:ext cx="10975658" cy="5112650"/>
          </a:xfrm>
        </p:spPr>
        <p:txBody>
          <a:bodyPr>
            <a:normAutofit/>
          </a:bodyPr>
          <a:lstStyle/>
          <a:p>
            <a:pPr indent="0" algn="ctr">
              <a:lnSpc>
                <a:spcPct val="100000"/>
              </a:lnSpc>
              <a:spcAft>
                <a:spcPts val="0"/>
              </a:spcAft>
              <a:tabLst>
                <a:tab pos="2430780" algn="l"/>
              </a:tabLst>
            </a:pPr>
            <a:r>
              <a:rPr lang="zh-CN" altLang="zh-CN" sz="3600" b="1" kern="100" dirty="0">
                <a:solidFill>
                  <a:srgbClr val="339966"/>
                </a:solidFill>
                <a:latin typeface="Times New Roman"/>
                <a:ea typeface="方正细黑一_GBK"/>
                <a:cs typeface="Times New Roman"/>
              </a:rPr>
              <a:t>第</a:t>
            </a:r>
            <a:r>
              <a:rPr lang="en-US" altLang="zh-CN" sz="3600" b="1" kern="100" dirty="0">
                <a:solidFill>
                  <a:srgbClr val="339966"/>
                </a:solidFill>
                <a:latin typeface="Times New Roman"/>
                <a:ea typeface="方正细黑一_GBK"/>
                <a:cs typeface="Courier New"/>
              </a:rPr>
              <a:t>16</a:t>
            </a:r>
            <a:r>
              <a:rPr lang="zh-CN" altLang="zh-CN" sz="3600" b="1" kern="100" dirty="0">
                <a:solidFill>
                  <a:srgbClr val="339966"/>
                </a:solidFill>
                <a:latin typeface="Times New Roman"/>
                <a:ea typeface="方正细黑一_GBK"/>
                <a:cs typeface="Times New Roman"/>
              </a:rPr>
              <a:t>课　亚非拉民族民主运动的高涨</a:t>
            </a:r>
            <a:endParaRPr lang="zh-CN" altLang="zh-CN" sz="3600" kern="100" dirty="0">
              <a:latin typeface="宋体"/>
              <a:cs typeface="Courier New"/>
            </a:endParaRPr>
          </a:p>
          <a:p>
            <a:pPr indent="0"/>
            <a:endParaRPr lang="zh-CN" altLang="en-US" sz="3000" dirty="0"/>
          </a:p>
        </p:txBody>
      </p:sp>
      <p:graphicFrame>
        <p:nvGraphicFramePr>
          <p:cNvPr id="4" name="表格 3"/>
          <p:cNvGraphicFramePr>
            <a:graphicFrameLocks noGrp="1"/>
          </p:cNvGraphicFramePr>
          <p:nvPr>
            <p:extLst>
              <p:ext uri="{D42A27DB-BD31-4B8C-83A1-F6EECF244321}">
                <p14:modId xmlns:p14="http://schemas.microsoft.com/office/powerpoint/2010/main" val="1341978808"/>
              </p:ext>
            </p:extLst>
          </p:nvPr>
        </p:nvGraphicFramePr>
        <p:xfrm>
          <a:off x="408797" y="1196630"/>
          <a:ext cx="11377580" cy="5267346"/>
        </p:xfrm>
        <a:graphic>
          <a:graphicData uri="http://schemas.openxmlformats.org/drawingml/2006/table">
            <a:tbl>
              <a:tblPr/>
              <a:tblGrid>
                <a:gridCol w="1656230"/>
                <a:gridCol w="9721350"/>
              </a:tblGrid>
              <a:tr h="301731">
                <a:tc gridSpan="2">
                  <a:txBody>
                    <a:bodyPr/>
                    <a:lstStyle/>
                    <a:p>
                      <a:pPr algn="ctr">
                        <a:lnSpc>
                          <a:spcPct val="150000"/>
                        </a:lnSpc>
                        <a:spcAft>
                          <a:spcPts val="0"/>
                        </a:spcAft>
                        <a:tabLst>
                          <a:tab pos="2430780" algn="l"/>
                        </a:tabLst>
                      </a:pPr>
                      <a:r>
                        <a:rPr lang="zh-CN" sz="2800" b="1" kern="100" dirty="0">
                          <a:solidFill>
                            <a:srgbClr val="C0504D"/>
                          </a:solidFill>
                          <a:effectLst/>
                          <a:latin typeface="Times New Roman"/>
                          <a:ea typeface="方正细黑一_GBK"/>
                          <a:cs typeface="Times New Roman"/>
                        </a:rPr>
                        <a:t>目标任务</a:t>
                      </a:r>
                      <a:endParaRPr lang="zh-CN" sz="2800" kern="100" dirty="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786786">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课标要求</a:t>
                      </a:r>
                      <a:endParaRPr lang="zh-CN" sz="2800" kern="10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a:effectLst/>
                          <a:latin typeface="Times New Roman"/>
                          <a:ea typeface="方正细黑一_GBK"/>
                          <a:cs typeface="Times New Roman"/>
                        </a:rPr>
                        <a:t>理解两次世界大战之间亚非拉民族民主运动对国际秩序的影响。</a:t>
                      </a:r>
                      <a:endParaRPr lang="zh-CN" sz="2800" kern="10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32466">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内容逻辑</a:t>
                      </a:r>
                      <a:endParaRPr lang="zh-CN" sz="2800" kern="10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本课三个子目的内容基本在同一时段里，在空间上是并立的。三个地区都在进行民族解放运动，但发展程度不同，主要诉求也不完全相同。受到马克思主义传播和十月革命的影响，亚洲和拉丁美洲一些国家的共产党在民族解放运动中起到领导作用，而非洲的斗争主要是民族主义政党或当地社会的上层如酋长、皇帝等领导的。</a:t>
                      </a:r>
                      <a:endParaRPr lang="zh-CN" sz="2800" kern="100" dirty="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4610936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739360756"/>
              </p:ext>
            </p:extLst>
          </p:nvPr>
        </p:nvGraphicFramePr>
        <p:xfrm>
          <a:off x="552817" y="692620"/>
          <a:ext cx="10975975" cy="5559673"/>
        </p:xfrm>
        <a:graphic>
          <a:graphicData uri="http://schemas.openxmlformats.org/drawingml/2006/table">
            <a:tbl>
              <a:tblPr/>
              <a:tblGrid>
                <a:gridCol w="10975975"/>
              </a:tblGrid>
              <a:tr h="638511">
                <a:tc>
                  <a:txBody>
                    <a:bodyPr/>
                    <a:lstStyle/>
                    <a:p>
                      <a:pPr algn="ctr">
                        <a:lnSpc>
                          <a:spcPct val="170000"/>
                        </a:lnSpc>
                        <a:spcAft>
                          <a:spcPts val="0"/>
                        </a:spcAft>
                        <a:tabLst>
                          <a:tab pos="2430780" algn="l"/>
                        </a:tabLst>
                      </a:pPr>
                      <a:r>
                        <a:rPr lang="zh-CN" sz="2800" b="1" kern="100" dirty="0">
                          <a:solidFill>
                            <a:srgbClr val="C0504D"/>
                          </a:solidFill>
                          <a:effectLst/>
                          <a:latin typeface="Times New Roman"/>
                          <a:ea typeface="方正细黑一_GBK"/>
                          <a:cs typeface="Times New Roman"/>
                        </a:rPr>
                        <a:t>知识结构</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34249">
                <a:tc>
                  <a:txBody>
                    <a:bodyPr/>
                    <a:lstStyle/>
                    <a:p>
                      <a:pPr algn="ctr">
                        <a:lnSpc>
                          <a:spcPct val="170000"/>
                        </a:lnSpc>
                        <a:spcAft>
                          <a:spcPts val="0"/>
                        </a:spcAft>
                        <a:tabLst>
                          <a:tab pos="2430780" algn="l"/>
                        </a:tabLst>
                      </a:pP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3074" name="Picture 2" descr="E:\王佩\2023\同步\新课程学案\历史\中外历史纲要下\21LSGYXB7-11.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353069" y="1466800"/>
            <a:ext cx="7489038" cy="4554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8875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2">
            <a:extLst>
              <a:ext uri="{28A0092B-C50C-407E-A947-70E740481C1C}">
                <a14:useLocalDpi xmlns:a14="http://schemas.microsoft.com/office/drawing/2010/main" val="0"/>
              </a:ext>
            </a:extLst>
          </a:blip>
          <a:srcRect r="65833" b="49547"/>
          <a:stretch>
            <a:fillRect/>
          </a:stretch>
        </p:blipFill>
        <p:spPr>
          <a:xfrm>
            <a:off x="0" y="403"/>
            <a:ext cx="4166685" cy="3459700"/>
          </a:xfrm>
          <a:prstGeom prst="rect">
            <a:avLst/>
          </a:prstGeom>
        </p:spPr>
      </p:pic>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648" y="1340820"/>
            <a:ext cx="4517548" cy="3387279"/>
          </a:xfrm>
          <a:prstGeom prst="rect">
            <a:avLst/>
          </a:prstGeom>
        </p:spPr>
      </p:pic>
      <p:pic>
        <p:nvPicPr>
          <p:cNvPr id="11" name="图片 10"/>
          <p:cNvPicPr>
            <a:picLocks noChangeAspect="1"/>
          </p:cNvPicPr>
          <p:nvPr/>
        </p:nvPicPr>
        <p:blipFill rotWithShape="1">
          <a:blip r:embed="rId4">
            <a:extLst>
              <a:ext uri="{28A0092B-C50C-407E-A947-70E740481C1C}">
                <a14:useLocalDpi xmlns:a14="http://schemas.microsoft.com/office/drawing/2010/main" val="0"/>
              </a:ext>
            </a:extLst>
          </a:blip>
          <a:srcRect l="88214" t="35766" b="53439"/>
          <a:stretch>
            <a:fillRect/>
          </a:stretch>
        </p:blipFill>
        <p:spPr>
          <a:xfrm>
            <a:off x="10757887" y="2452914"/>
            <a:ext cx="1437288" cy="740229"/>
          </a:xfrm>
          <a:prstGeom prst="rect">
            <a:avLst/>
          </a:prstGeom>
        </p:spPr>
      </p:pic>
      <p:pic>
        <p:nvPicPr>
          <p:cNvPr id="13" name="图片 12"/>
          <p:cNvPicPr>
            <a:picLocks noChangeAspect="1"/>
          </p:cNvPicPr>
          <p:nvPr/>
        </p:nvPicPr>
        <p:blipFill rotWithShape="1">
          <a:blip r:embed="rId5">
            <a:extLst>
              <a:ext uri="{28A0092B-C50C-407E-A947-70E740481C1C}">
                <a14:useLocalDpi xmlns:a14="http://schemas.microsoft.com/office/drawing/2010/main" val="0"/>
              </a:ext>
            </a:extLst>
          </a:blip>
          <a:srcRect t="66669" r="89762" b="21689"/>
          <a:stretch>
            <a:fillRect/>
          </a:stretch>
        </p:blipFill>
        <p:spPr>
          <a:xfrm>
            <a:off x="1" y="4572000"/>
            <a:ext cx="1248554" cy="798287"/>
          </a:xfrm>
          <a:prstGeom prst="rect">
            <a:avLst/>
          </a:prstGeom>
        </p:spPr>
      </p:pic>
      <p:pic>
        <p:nvPicPr>
          <p:cNvPr id="19" name="图片 18"/>
          <p:cNvPicPr>
            <a:picLocks noChangeAspect="1"/>
          </p:cNvPicPr>
          <p:nvPr/>
        </p:nvPicPr>
        <p:blipFill rotWithShape="1">
          <a:blip r:embed="rId6" cstate="print">
            <a:extLst>
              <a:ext uri="{28A0092B-C50C-407E-A947-70E740481C1C}">
                <a14:useLocalDpi xmlns:a14="http://schemas.microsoft.com/office/drawing/2010/main" val="0"/>
              </a:ext>
            </a:extLst>
          </a:blip>
          <a:srcRect l="12606" t="9307" r="35994" b="7508"/>
          <a:stretch>
            <a:fillRect/>
          </a:stretch>
        </p:blipFill>
        <p:spPr>
          <a:xfrm>
            <a:off x="9009456" y="4024623"/>
            <a:ext cx="3212715" cy="2923552"/>
          </a:xfrm>
          <a:prstGeom prst="rect">
            <a:avLst/>
          </a:prstGeom>
        </p:spPr>
      </p:pic>
      <p:pic>
        <p:nvPicPr>
          <p:cNvPr id="3" name="图片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56546" y="706895"/>
            <a:ext cx="1698662" cy="1212818"/>
          </a:xfrm>
          <a:prstGeom prst="rect">
            <a:avLst/>
          </a:prstGeom>
        </p:spPr>
      </p:pic>
      <p:pic>
        <p:nvPicPr>
          <p:cNvPr id="18" name="图片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206244" y="1307660"/>
            <a:ext cx="1084796" cy="774528"/>
          </a:xfrm>
          <a:prstGeom prst="rect">
            <a:avLst/>
          </a:prstGeom>
        </p:spPr>
      </p:pic>
      <p:pic>
        <p:nvPicPr>
          <p:cNvPr id="21" name="图片 20"/>
          <p:cNvPicPr>
            <a:picLocks noChangeAspect="1"/>
          </p:cNvPicPr>
          <p:nvPr/>
        </p:nvPicPr>
        <p:blipFill rotWithShape="1">
          <a:blip r:embed="rId9" cstate="print">
            <a:extLst>
              <a:ext uri="{28A0092B-C50C-407E-A947-70E740481C1C}">
                <a14:useLocalDpi xmlns:a14="http://schemas.microsoft.com/office/drawing/2010/main" val="0"/>
              </a:ext>
            </a:extLst>
          </a:blip>
          <a:srcRect l="42066" t="20949" r="43452" b="36028"/>
          <a:stretch>
            <a:fillRect/>
          </a:stretch>
        </p:blipFill>
        <p:spPr>
          <a:xfrm>
            <a:off x="1828419" y="4203761"/>
            <a:ext cx="407343" cy="680436"/>
          </a:xfrm>
          <a:prstGeom prst="rect">
            <a:avLst/>
          </a:prstGeom>
        </p:spPr>
      </p:pic>
      <p:sp>
        <p:nvSpPr>
          <p:cNvPr id="20" name="文本框 19"/>
          <p:cNvSpPr txBox="1"/>
          <p:nvPr/>
        </p:nvSpPr>
        <p:spPr>
          <a:xfrm>
            <a:off x="1877395" y="2712162"/>
            <a:ext cx="1788135" cy="2015936"/>
          </a:xfrm>
          <a:prstGeom prst="rect">
            <a:avLst/>
          </a:prstGeom>
          <a:noFill/>
        </p:spPr>
        <p:txBody>
          <a:bodyPr wrap="none" rtlCol="0">
            <a:spAutoFit/>
          </a:bodyPr>
          <a:lstStyle/>
          <a:p>
            <a:r>
              <a:rPr lang="zh-CN" altLang="en-US" sz="12500" dirty="0">
                <a:latin typeface="汉仪尚巍手书W" panose="00020600040101010101" pitchFamily="18" charset="-122"/>
                <a:ea typeface="汉仪尚巍手书W" panose="00020600040101010101" pitchFamily="18" charset="-122"/>
              </a:rPr>
              <a:t>录</a:t>
            </a:r>
          </a:p>
        </p:txBody>
      </p:sp>
      <p:sp>
        <p:nvSpPr>
          <p:cNvPr id="28" name="文本框 27"/>
          <p:cNvSpPr txBox="1"/>
          <p:nvPr/>
        </p:nvSpPr>
        <p:spPr>
          <a:xfrm>
            <a:off x="1138022" y="1547158"/>
            <a:ext cx="1788135" cy="2015936"/>
          </a:xfrm>
          <a:prstGeom prst="rect">
            <a:avLst/>
          </a:prstGeom>
          <a:noFill/>
        </p:spPr>
        <p:txBody>
          <a:bodyPr wrap="none" rtlCol="0">
            <a:spAutoFit/>
          </a:bodyPr>
          <a:lstStyle/>
          <a:p>
            <a:r>
              <a:rPr lang="zh-CN" altLang="en-US" sz="12500" dirty="0">
                <a:latin typeface="汉仪尚巍手书W" panose="00020600040101010101" pitchFamily="18" charset="-122"/>
                <a:ea typeface="汉仪尚巍手书W" panose="00020600040101010101" pitchFamily="18" charset="-122"/>
              </a:rPr>
              <a:t>目</a:t>
            </a:r>
          </a:p>
        </p:txBody>
      </p:sp>
      <p:pic>
        <p:nvPicPr>
          <p:cNvPr id="23" name="图片 22"/>
          <p:cNvPicPr>
            <a:picLocks noChangeAspect="1"/>
          </p:cNvPicPr>
          <p:nvPr/>
        </p:nvPicPr>
        <p:blipFill rotWithShape="1">
          <a:blip r:embed="rId2">
            <a:extLst>
              <a:ext uri="{28A0092B-C50C-407E-A947-70E740481C1C}">
                <a14:useLocalDpi xmlns:a14="http://schemas.microsoft.com/office/drawing/2010/main" val="0"/>
              </a:ext>
            </a:extLst>
          </a:blip>
          <a:srcRect l="15130" t="57031" r="65833" b="33318"/>
          <a:stretch>
            <a:fillRect/>
          </a:stretch>
        </p:blipFill>
        <p:spPr>
          <a:xfrm>
            <a:off x="1852579" y="2399988"/>
            <a:ext cx="2321589" cy="661813"/>
          </a:xfrm>
          <a:prstGeom prst="rect">
            <a:avLst/>
          </a:prstGeom>
        </p:spPr>
      </p:pic>
      <p:pic>
        <p:nvPicPr>
          <p:cNvPr id="24" name="图片 23"/>
          <p:cNvPicPr>
            <a:picLocks noChangeAspect="1"/>
          </p:cNvPicPr>
          <p:nvPr/>
        </p:nvPicPr>
        <p:blipFill rotWithShape="1">
          <a:blip r:embed="rId2">
            <a:extLst>
              <a:ext uri="{28A0092B-C50C-407E-A947-70E740481C1C}">
                <a14:useLocalDpi xmlns:a14="http://schemas.microsoft.com/office/drawing/2010/main" val="0"/>
              </a:ext>
            </a:extLst>
          </a:blip>
          <a:srcRect l="27874" t="50021" r="65833" b="40876"/>
          <a:stretch>
            <a:fillRect/>
          </a:stretch>
        </p:blipFill>
        <p:spPr>
          <a:xfrm>
            <a:off x="380426" y="3982073"/>
            <a:ext cx="767383" cy="624211"/>
          </a:xfrm>
          <a:prstGeom prst="rect">
            <a:avLst/>
          </a:prstGeom>
        </p:spPr>
      </p:pic>
      <p:pic>
        <p:nvPicPr>
          <p:cNvPr id="25" name="图片 24"/>
          <p:cNvPicPr>
            <a:picLocks noChangeAspect="1"/>
          </p:cNvPicPr>
          <p:nvPr/>
        </p:nvPicPr>
        <p:blipFill rotWithShape="1">
          <a:blip r:embed="rId2">
            <a:extLst>
              <a:ext uri="{28A0092B-C50C-407E-A947-70E740481C1C}">
                <a14:useLocalDpi xmlns:a14="http://schemas.microsoft.com/office/drawing/2010/main" val="0"/>
              </a:ext>
            </a:extLst>
          </a:blip>
          <a:srcRect l="11131" t="47576" r="83496" b="41472"/>
          <a:stretch>
            <a:fillRect/>
          </a:stretch>
        </p:blipFill>
        <p:spPr>
          <a:xfrm>
            <a:off x="1401699" y="3084602"/>
            <a:ext cx="655207" cy="751003"/>
          </a:xfrm>
          <a:prstGeom prst="rect">
            <a:avLst/>
          </a:prstGeom>
        </p:spPr>
      </p:pic>
      <p:pic>
        <p:nvPicPr>
          <p:cNvPr id="26" name="图片 25"/>
          <p:cNvPicPr>
            <a:picLocks noChangeAspect="1"/>
          </p:cNvPicPr>
          <p:nvPr/>
        </p:nvPicPr>
        <p:blipFill rotWithShape="1">
          <a:blip r:embed="rId2">
            <a:extLst>
              <a:ext uri="{28A0092B-C50C-407E-A947-70E740481C1C}">
                <a14:useLocalDpi xmlns:a14="http://schemas.microsoft.com/office/drawing/2010/main" val="0"/>
              </a:ext>
            </a:extLst>
          </a:blip>
          <a:srcRect l="15130" t="57031" r="65833" b="33318"/>
          <a:stretch>
            <a:fillRect/>
          </a:stretch>
        </p:blipFill>
        <p:spPr>
          <a:xfrm>
            <a:off x="47403" y="3328899"/>
            <a:ext cx="2321589" cy="661813"/>
          </a:xfrm>
          <a:prstGeom prst="rect">
            <a:avLst/>
          </a:prstGeom>
        </p:spPr>
      </p:pic>
      <p:pic>
        <p:nvPicPr>
          <p:cNvPr id="29" name="图片 28"/>
          <p:cNvPicPr>
            <a:picLocks noChangeAspect="1"/>
          </p:cNvPicPr>
          <p:nvPr/>
        </p:nvPicPr>
        <p:blipFill rotWithShape="1">
          <a:blip r:embed="rId2">
            <a:extLst>
              <a:ext uri="{28A0092B-C50C-407E-A947-70E740481C1C}">
                <a14:useLocalDpi xmlns:a14="http://schemas.microsoft.com/office/drawing/2010/main" val="0"/>
              </a:ext>
            </a:extLst>
          </a:blip>
          <a:srcRect l="15130" t="57031" r="65833" b="33318"/>
          <a:stretch>
            <a:fillRect/>
          </a:stretch>
        </p:blipFill>
        <p:spPr>
          <a:xfrm>
            <a:off x="-935192" y="2747611"/>
            <a:ext cx="2321589" cy="661813"/>
          </a:xfrm>
          <a:prstGeom prst="rect">
            <a:avLst/>
          </a:prstGeom>
        </p:spPr>
      </p:pic>
      <p:pic>
        <p:nvPicPr>
          <p:cNvPr id="1026" name="Picture 2" descr="时空要清晰.TIF">
            <a:hlinkClick r:id="rId10" action="ppaction://hlinksldjump"/>
          </p:cNvPr>
          <p:cNvPicPr>
            <a:picLocks noChangeAspect="1" noChangeArrowheads="1"/>
          </p:cNvPicPr>
          <p:nvPr/>
        </p:nvPicPr>
        <p:blipFill>
          <a:blip r:embed="rId11" r:link="rId12" cstate="print">
            <a:clrChange>
              <a:clrFrom>
                <a:srgbClr val="FFFFFF"/>
              </a:clrFrom>
              <a:clrTo>
                <a:srgbClr val="FFFFFF">
                  <a:alpha val="0"/>
                </a:srgbClr>
              </a:clrTo>
            </a:clrChange>
            <a:duotone>
              <a:prstClr val="black"/>
              <a:schemeClr val="bg1">
                <a:lumMod val="95000"/>
                <a:tint val="45000"/>
                <a:satMod val="400000"/>
              </a:schemeClr>
            </a:duotone>
            <a:extLst>
              <a:ext uri="{28A0092B-C50C-407E-A947-70E740481C1C}">
                <a14:useLocalDpi xmlns:a14="http://schemas.microsoft.com/office/drawing/2010/main" val="0"/>
              </a:ext>
            </a:extLst>
          </a:blip>
          <a:srcRect/>
          <a:stretch>
            <a:fillRect/>
          </a:stretch>
        </p:blipFill>
        <p:spPr bwMode="auto">
          <a:xfrm>
            <a:off x="3865339" y="1556792"/>
            <a:ext cx="5866232" cy="888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理解要深刻.TIF">
            <a:hlinkClick r:id="rId13" action="ppaction://hlinksldjump"/>
          </p:cNvPr>
          <p:cNvPicPr>
            <a:picLocks noChangeAspect="1" noChangeArrowheads="1"/>
          </p:cNvPicPr>
          <p:nvPr/>
        </p:nvPicPr>
        <p:blipFill>
          <a:blip r:embed="rId14" r:link="rId1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37347" y="2846351"/>
            <a:ext cx="5933069" cy="870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思维要多元.TIF">
            <a:hlinkClick r:id="rId16" action="ppaction://hlinksldjump"/>
          </p:cNvPr>
          <p:cNvPicPr>
            <a:picLocks noChangeAspect="1" noChangeArrowheads="1"/>
          </p:cNvPicPr>
          <p:nvPr/>
        </p:nvPicPr>
        <p:blipFill>
          <a:blip r:embed="rId17" r:link="rId1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37347" y="4200907"/>
            <a:ext cx="5709091" cy="812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7784189"/>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750"/>
                                        <p:tgtEl>
                                          <p:spTgt spid="22"/>
                                        </p:tgtEl>
                                      </p:cBhvr>
                                    </p:animEffect>
                                  </p:childTnLst>
                                </p:cTn>
                              </p:par>
                            </p:childTnLst>
                          </p:cTn>
                        </p:par>
                        <p:par>
                          <p:cTn id="8" fill="hold">
                            <p:stCondLst>
                              <p:cond delay="750"/>
                            </p:stCondLst>
                            <p:childTnLst>
                              <p:par>
                                <p:cTn id="9" presetID="1"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49" presetClass="path" presetSubtype="0" accel="50000" decel="50000" fill="hold" nodeType="withEffect">
                                  <p:stCondLst>
                                    <p:cond delay="0"/>
                                  </p:stCondLst>
                                  <p:childTnLst>
                                    <p:animMotion origin="layout" path="M 0 0 L 0.25 0.25 E" pathEditMode="relative" ptsTypes="">
                                      <p:cBhvr>
                                        <p:cTn id="12" dur="1250" spd="-100000" fill="hold"/>
                                        <p:tgtEl>
                                          <p:spTgt spid="3"/>
                                        </p:tgtEl>
                                        <p:attrNameLst>
                                          <p:attrName>ppt_x</p:attrName>
                                          <p:attrName>ppt_y</p:attrName>
                                        </p:attrNameLst>
                                      </p:cBhvr>
                                    </p:animMotion>
                                  </p:childTnLst>
                                </p:cTn>
                              </p:par>
                              <p:par>
                                <p:cTn id="13" presetID="1" presetClass="entr" presetSubtype="0" fill="hold" nodeType="withEffect">
                                  <p:stCondLst>
                                    <p:cond delay="250"/>
                                  </p:stCondLst>
                                  <p:childTnLst>
                                    <p:set>
                                      <p:cBhvr>
                                        <p:cTn id="14" dur="1" fill="hold">
                                          <p:stCondLst>
                                            <p:cond delay="0"/>
                                          </p:stCondLst>
                                        </p:cTn>
                                        <p:tgtEl>
                                          <p:spTgt spid="18"/>
                                        </p:tgtEl>
                                        <p:attrNameLst>
                                          <p:attrName>style.visibility</p:attrName>
                                        </p:attrNameLst>
                                      </p:cBhvr>
                                      <p:to>
                                        <p:strVal val="visible"/>
                                      </p:to>
                                    </p:set>
                                  </p:childTnLst>
                                </p:cTn>
                              </p:par>
                              <p:par>
                                <p:cTn id="15" presetID="49" presetClass="path" presetSubtype="0" accel="50000" decel="50000" fill="hold" nodeType="withEffect">
                                  <p:stCondLst>
                                    <p:cond delay="250"/>
                                  </p:stCondLst>
                                  <p:childTnLst>
                                    <p:animMotion origin="layout" path="M 0 0 L 0.25 0.25 E" pathEditMode="relative" ptsTypes="">
                                      <p:cBhvr>
                                        <p:cTn id="16" dur="1250" spd="-100000" fill="hold"/>
                                        <p:tgtEl>
                                          <p:spTgt spid="18"/>
                                        </p:tgtEl>
                                        <p:attrNameLst>
                                          <p:attrName>ppt_x</p:attrName>
                                          <p:attrName>ppt_y</p:attrName>
                                        </p:attrNameLst>
                                      </p:cBhvr>
                                    </p:animMotion>
                                  </p:childTnLst>
                                </p:cTn>
                              </p:par>
                            </p:childTnLst>
                          </p:cTn>
                        </p:par>
                        <p:par>
                          <p:cTn id="17" fill="hold">
                            <p:stCondLst>
                              <p:cond delay="2250"/>
                            </p:stCondLst>
                            <p:childTnLst>
                              <p:par>
                                <p:cTn id="18" presetID="10" presetClass="entr" presetSubtype="0"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750"/>
                                        <p:tgtEl>
                                          <p:spTgt spid="9"/>
                                        </p:tgtEl>
                                      </p:cBhvr>
                                    </p:animEffect>
                                  </p:childTnLst>
                                </p:cTn>
                              </p:par>
                            </p:childTnLst>
                          </p:cTn>
                        </p:par>
                        <p:par>
                          <p:cTn id="21" fill="hold">
                            <p:stCondLst>
                              <p:cond delay="3000"/>
                            </p:stCondLst>
                            <p:childTnLst>
                              <p:par>
                                <p:cTn id="22" presetID="1" presetClass="entr" presetSubtype="0"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childTnLst>
                                </p:cTn>
                              </p:par>
                              <p:par>
                                <p:cTn id="24" presetID="64" presetClass="path" presetSubtype="0" fill="hold" nodeType="withEffect">
                                  <p:stCondLst>
                                    <p:cond delay="250"/>
                                  </p:stCondLst>
                                  <p:childTnLst>
                                    <p:animMotion origin="layout" path="M 4.58333E-6 1.85185E-6 L -0.00717 -0.31852 " pathEditMode="relative" rAng="0" ptsTypes="AA">
                                      <p:cBhvr>
                                        <p:cTn id="25" dur="1250" spd="-100000" fill="hold"/>
                                        <p:tgtEl>
                                          <p:spTgt spid="23"/>
                                        </p:tgtEl>
                                        <p:attrNameLst>
                                          <p:attrName>ppt_x</p:attrName>
                                          <p:attrName>ppt_y</p:attrName>
                                        </p:attrNameLst>
                                      </p:cBhvr>
                                      <p:rCtr x="-365" y="-15926"/>
                                    </p:animMotion>
                                  </p:childTnLst>
                                </p:cTn>
                              </p:par>
                              <p:par>
                                <p:cTn id="26" presetID="1" presetClass="entr" presetSubtype="0" fill="hold" nodeType="withEffect">
                                  <p:stCondLst>
                                    <p:cond delay="500"/>
                                  </p:stCondLst>
                                  <p:childTnLst>
                                    <p:set>
                                      <p:cBhvr>
                                        <p:cTn id="27" dur="1" fill="hold">
                                          <p:stCondLst>
                                            <p:cond delay="0"/>
                                          </p:stCondLst>
                                        </p:cTn>
                                        <p:tgtEl>
                                          <p:spTgt spid="24"/>
                                        </p:tgtEl>
                                        <p:attrNameLst>
                                          <p:attrName>style.visibility</p:attrName>
                                        </p:attrNameLst>
                                      </p:cBhvr>
                                      <p:to>
                                        <p:strVal val="visible"/>
                                      </p:to>
                                    </p:set>
                                  </p:childTnLst>
                                </p:cTn>
                              </p:par>
                              <p:par>
                                <p:cTn id="28" presetID="64" presetClass="path" presetSubtype="0" fill="hold" nodeType="withEffect">
                                  <p:stCondLst>
                                    <p:cond delay="500"/>
                                  </p:stCondLst>
                                  <p:childTnLst>
                                    <p:animMotion origin="layout" path="M -0.03268 0.00347 L -0.03464 -0.39699 " pathEditMode="relative" rAng="0" ptsTypes="AA">
                                      <p:cBhvr>
                                        <p:cTn id="29" dur="1250" spd="-100000" fill="hold"/>
                                        <p:tgtEl>
                                          <p:spTgt spid="24"/>
                                        </p:tgtEl>
                                        <p:attrNameLst>
                                          <p:attrName>ppt_x</p:attrName>
                                          <p:attrName>ppt_y</p:attrName>
                                        </p:attrNameLst>
                                      </p:cBhvr>
                                      <p:rCtr x="-104" y="-20023"/>
                                    </p:animMotion>
                                  </p:childTnLst>
                                </p:cTn>
                              </p:par>
                              <p:par>
                                <p:cTn id="30" presetID="1" presetClass="entr" presetSubtype="0" fill="hold" nodeType="withEffect">
                                  <p:stCondLst>
                                    <p:cond delay="500"/>
                                  </p:stCondLst>
                                  <p:childTnLst>
                                    <p:set>
                                      <p:cBhvr>
                                        <p:cTn id="31" dur="1" fill="hold">
                                          <p:stCondLst>
                                            <p:cond delay="0"/>
                                          </p:stCondLst>
                                        </p:cTn>
                                        <p:tgtEl>
                                          <p:spTgt spid="25"/>
                                        </p:tgtEl>
                                        <p:attrNameLst>
                                          <p:attrName>style.visibility</p:attrName>
                                        </p:attrNameLst>
                                      </p:cBhvr>
                                      <p:to>
                                        <p:strVal val="visible"/>
                                      </p:to>
                                    </p:set>
                                  </p:childTnLst>
                                </p:cTn>
                              </p:par>
                              <p:par>
                                <p:cTn id="32" presetID="64" presetClass="path" presetSubtype="0" fill="hold" nodeType="withEffect">
                                  <p:stCondLst>
                                    <p:cond delay="500"/>
                                  </p:stCondLst>
                                  <p:childTnLst>
                                    <p:animMotion origin="layout" path="M 3.125E-6 1.85185E-6 L -0.01107 -0.32315 " pathEditMode="relative" rAng="0" ptsTypes="AA">
                                      <p:cBhvr>
                                        <p:cTn id="33" dur="1250" spd="-100000" fill="hold"/>
                                        <p:tgtEl>
                                          <p:spTgt spid="25"/>
                                        </p:tgtEl>
                                        <p:attrNameLst>
                                          <p:attrName>ppt_x</p:attrName>
                                          <p:attrName>ppt_y</p:attrName>
                                        </p:attrNameLst>
                                      </p:cBhvr>
                                      <p:rCtr x="-560" y="-16157"/>
                                    </p:animMotion>
                                  </p:childTnLst>
                                </p:cTn>
                              </p:par>
                              <p:par>
                                <p:cTn id="34" presetID="1" presetClass="entr" presetSubtype="0" fill="hold" nodeType="withEffect">
                                  <p:stCondLst>
                                    <p:cond delay="250"/>
                                  </p:stCondLst>
                                  <p:childTnLst>
                                    <p:set>
                                      <p:cBhvr>
                                        <p:cTn id="35" dur="1" fill="hold">
                                          <p:stCondLst>
                                            <p:cond delay="0"/>
                                          </p:stCondLst>
                                        </p:cTn>
                                        <p:tgtEl>
                                          <p:spTgt spid="26"/>
                                        </p:tgtEl>
                                        <p:attrNameLst>
                                          <p:attrName>style.visibility</p:attrName>
                                        </p:attrNameLst>
                                      </p:cBhvr>
                                      <p:to>
                                        <p:strVal val="visible"/>
                                      </p:to>
                                    </p:set>
                                  </p:childTnLst>
                                </p:cTn>
                              </p:par>
                              <p:par>
                                <p:cTn id="36" presetID="64" presetClass="path" presetSubtype="0" fill="hold" nodeType="withEffect">
                                  <p:stCondLst>
                                    <p:cond delay="250"/>
                                  </p:stCondLst>
                                  <p:childTnLst>
                                    <p:animMotion origin="layout" path="M -0.00495 0.172 L -0.02435 -0.42685 " pathEditMode="relative" rAng="0" ptsTypes="AA">
                                      <p:cBhvr>
                                        <p:cTn id="37" dur="1250" spd="-100000" fill="hold"/>
                                        <p:tgtEl>
                                          <p:spTgt spid="26"/>
                                        </p:tgtEl>
                                        <p:attrNameLst>
                                          <p:attrName>ppt_x</p:attrName>
                                          <p:attrName>ppt_y</p:attrName>
                                        </p:attrNameLst>
                                      </p:cBhvr>
                                      <p:rCtr x="-977" y="-29954"/>
                                    </p:animMotion>
                                  </p:childTnLst>
                                </p:cTn>
                              </p:par>
                              <p:par>
                                <p:cTn id="38" presetID="1" presetClass="entr" presetSubtype="0" fill="hold" nodeType="withEffect">
                                  <p:stCondLst>
                                    <p:cond delay="250"/>
                                  </p:stCondLst>
                                  <p:childTnLst>
                                    <p:set>
                                      <p:cBhvr>
                                        <p:cTn id="39" dur="1" fill="hold">
                                          <p:stCondLst>
                                            <p:cond delay="0"/>
                                          </p:stCondLst>
                                        </p:cTn>
                                        <p:tgtEl>
                                          <p:spTgt spid="29"/>
                                        </p:tgtEl>
                                        <p:attrNameLst>
                                          <p:attrName>style.visibility</p:attrName>
                                        </p:attrNameLst>
                                      </p:cBhvr>
                                      <p:to>
                                        <p:strVal val="visible"/>
                                      </p:to>
                                    </p:set>
                                  </p:childTnLst>
                                </p:cTn>
                              </p:par>
                              <p:par>
                                <p:cTn id="40" presetID="64" presetClass="path" presetSubtype="0" fill="hold" nodeType="withEffect">
                                  <p:stCondLst>
                                    <p:cond delay="250"/>
                                  </p:stCondLst>
                                  <p:childTnLst>
                                    <p:animMotion origin="layout" path="M -0.00495 0.17199 L -0.02435 -0.42685 " pathEditMode="relative" rAng="0" ptsTypes="AA">
                                      <p:cBhvr>
                                        <p:cTn id="41" dur="1250" spd="-100000" fill="hold"/>
                                        <p:tgtEl>
                                          <p:spTgt spid="29"/>
                                        </p:tgtEl>
                                        <p:attrNameLst>
                                          <p:attrName>ppt_x</p:attrName>
                                          <p:attrName>ppt_y</p:attrName>
                                        </p:attrNameLst>
                                      </p:cBhvr>
                                      <p:rCtr x="-977" y="-29954"/>
                                    </p:animMotion>
                                  </p:childTnLst>
                                </p:cTn>
                              </p:par>
                              <p:par>
                                <p:cTn id="42" presetID="9" presetClass="entr" presetSubtype="0" fill="hold" grpId="0" nodeType="withEffect">
                                  <p:stCondLst>
                                    <p:cond delay="750"/>
                                  </p:stCondLst>
                                  <p:childTnLst>
                                    <p:set>
                                      <p:cBhvr>
                                        <p:cTn id="43" dur="1" fill="hold">
                                          <p:stCondLst>
                                            <p:cond delay="0"/>
                                          </p:stCondLst>
                                        </p:cTn>
                                        <p:tgtEl>
                                          <p:spTgt spid="28"/>
                                        </p:tgtEl>
                                        <p:attrNameLst>
                                          <p:attrName>style.visibility</p:attrName>
                                        </p:attrNameLst>
                                      </p:cBhvr>
                                      <p:to>
                                        <p:strVal val="visible"/>
                                      </p:to>
                                    </p:set>
                                    <p:animEffect transition="in" filter="dissolve">
                                      <p:cBhvr>
                                        <p:cTn id="44" dur="750"/>
                                        <p:tgtEl>
                                          <p:spTgt spid="28"/>
                                        </p:tgtEl>
                                      </p:cBhvr>
                                    </p:animEffect>
                                  </p:childTnLst>
                                </p:cTn>
                              </p:par>
                              <p:par>
                                <p:cTn id="45" presetID="9" presetClass="entr" presetSubtype="0" fill="hold" grpId="0" nodeType="withEffect">
                                  <p:stCondLst>
                                    <p:cond delay="1000"/>
                                  </p:stCondLst>
                                  <p:childTnLst>
                                    <p:set>
                                      <p:cBhvr>
                                        <p:cTn id="46" dur="1" fill="hold">
                                          <p:stCondLst>
                                            <p:cond delay="0"/>
                                          </p:stCondLst>
                                        </p:cTn>
                                        <p:tgtEl>
                                          <p:spTgt spid="20"/>
                                        </p:tgtEl>
                                        <p:attrNameLst>
                                          <p:attrName>style.visibility</p:attrName>
                                        </p:attrNameLst>
                                      </p:cBhvr>
                                      <p:to>
                                        <p:strVal val="visible"/>
                                      </p:to>
                                    </p:set>
                                    <p:animEffect transition="in" filter="dissolve">
                                      <p:cBhvr>
                                        <p:cTn id="47" dur="750"/>
                                        <p:tgtEl>
                                          <p:spTgt spid="20"/>
                                        </p:tgtEl>
                                      </p:cBhvr>
                                    </p:animEffect>
                                  </p:childTnLst>
                                </p:cTn>
                              </p:par>
                              <p:par>
                                <p:cTn id="48" presetID="10" presetClass="entr" presetSubtype="0" fill="hold" nodeType="withEffect">
                                  <p:stCondLst>
                                    <p:cond delay="125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1026"/>
                                        </p:tgtEl>
                                        <p:attrNameLst>
                                          <p:attrName>style.visibility</p:attrName>
                                        </p:attrNameLst>
                                      </p:cBhvr>
                                      <p:to>
                                        <p:strVal val="visible"/>
                                      </p:to>
                                    </p:set>
                                    <p:animEffect transition="in" filter="fade">
                                      <p:cBhvr>
                                        <p:cTn id="55" dur="1000"/>
                                        <p:tgtEl>
                                          <p:spTgt spid="1026"/>
                                        </p:tgtEl>
                                      </p:cBhvr>
                                    </p:animEffect>
                                    <p:anim calcmode="lin" valueType="num">
                                      <p:cBhvr>
                                        <p:cTn id="56" dur="1000" fill="hold"/>
                                        <p:tgtEl>
                                          <p:spTgt spid="1026"/>
                                        </p:tgtEl>
                                        <p:attrNameLst>
                                          <p:attrName>ppt_x</p:attrName>
                                        </p:attrNameLst>
                                      </p:cBhvr>
                                      <p:tavLst>
                                        <p:tav tm="0">
                                          <p:val>
                                            <p:strVal val="#ppt_x"/>
                                          </p:val>
                                        </p:tav>
                                        <p:tav tm="100000">
                                          <p:val>
                                            <p:strVal val="#ppt_x"/>
                                          </p:val>
                                        </p:tav>
                                      </p:tavLst>
                                    </p:anim>
                                    <p:anim calcmode="lin" valueType="num">
                                      <p:cBhvr>
                                        <p:cTn id="57" dur="1000" fill="hold"/>
                                        <p:tgtEl>
                                          <p:spTgt spid="1026"/>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1027"/>
                                        </p:tgtEl>
                                        <p:attrNameLst>
                                          <p:attrName>style.visibility</p:attrName>
                                        </p:attrNameLst>
                                      </p:cBhvr>
                                      <p:to>
                                        <p:strVal val="visible"/>
                                      </p:to>
                                    </p:set>
                                    <p:animEffect transition="in" filter="fade">
                                      <p:cBhvr>
                                        <p:cTn id="60" dur="1000"/>
                                        <p:tgtEl>
                                          <p:spTgt spid="1027"/>
                                        </p:tgtEl>
                                      </p:cBhvr>
                                    </p:animEffect>
                                    <p:anim calcmode="lin" valueType="num">
                                      <p:cBhvr>
                                        <p:cTn id="61" dur="1000" fill="hold"/>
                                        <p:tgtEl>
                                          <p:spTgt spid="1027"/>
                                        </p:tgtEl>
                                        <p:attrNameLst>
                                          <p:attrName>ppt_x</p:attrName>
                                        </p:attrNameLst>
                                      </p:cBhvr>
                                      <p:tavLst>
                                        <p:tav tm="0">
                                          <p:val>
                                            <p:strVal val="#ppt_x"/>
                                          </p:val>
                                        </p:tav>
                                        <p:tav tm="100000">
                                          <p:val>
                                            <p:strVal val="#ppt_x"/>
                                          </p:val>
                                        </p:tav>
                                      </p:tavLst>
                                    </p:anim>
                                    <p:anim calcmode="lin" valueType="num">
                                      <p:cBhvr>
                                        <p:cTn id="62" dur="1000" fill="hold"/>
                                        <p:tgtEl>
                                          <p:spTgt spid="1027"/>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0"/>
                                  </p:stCondLst>
                                  <p:childTnLst>
                                    <p:set>
                                      <p:cBhvr>
                                        <p:cTn id="64" dur="1" fill="hold">
                                          <p:stCondLst>
                                            <p:cond delay="0"/>
                                          </p:stCondLst>
                                        </p:cTn>
                                        <p:tgtEl>
                                          <p:spTgt spid="1028"/>
                                        </p:tgtEl>
                                        <p:attrNameLst>
                                          <p:attrName>style.visibility</p:attrName>
                                        </p:attrNameLst>
                                      </p:cBhvr>
                                      <p:to>
                                        <p:strVal val="visible"/>
                                      </p:to>
                                    </p:set>
                                    <p:animEffect transition="in" filter="fade">
                                      <p:cBhvr>
                                        <p:cTn id="65" dur="1000"/>
                                        <p:tgtEl>
                                          <p:spTgt spid="1028"/>
                                        </p:tgtEl>
                                      </p:cBhvr>
                                    </p:animEffect>
                                    <p:anim calcmode="lin" valueType="num">
                                      <p:cBhvr>
                                        <p:cTn id="66" dur="1000" fill="hold"/>
                                        <p:tgtEl>
                                          <p:spTgt spid="1028"/>
                                        </p:tgtEl>
                                        <p:attrNameLst>
                                          <p:attrName>ppt_x</p:attrName>
                                        </p:attrNameLst>
                                      </p:cBhvr>
                                      <p:tavLst>
                                        <p:tav tm="0">
                                          <p:val>
                                            <p:strVal val="#ppt_x"/>
                                          </p:val>
                                        </p:tav>
                                        <p:tav tm="100000">
                                          <p:val>
                                            <p:strVal val="#ppt_x"/>
                                          </p:val>
                                        </p:tav>
                                      </p:tavLst>
                                    </p:anim>
                                    <p:anim calcmode="lin" valueType="num">
                                      <p:cBhvr>
                                        <p:cTn id="67"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783437"/>
            <a:ext cx="10975658" cy="4525963"/>
          </a:xfrm>
        </p:spPr>
        <p:txBody>
          <a:bodyPr>
            <a:normAutofit/>
          </a:bodyPr>
          <a:lstStyle/>
          <a:p>
            <a:pPr indent="713740"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一、亚洲民族民主运动的新高潮</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1</a:t>
            </a:r>
            <a:r>
              <a:rPr lang="zh-CN" altLang="zh-CN" sz="2800" b="1" kern="100" dirty="0">
                <a:latin typeface="Times New Roman"/>
                <a:ea typeface="方正细黑一_GBK"/>
                <a:cs typeface="Times New Roman"/>
              </a:rPr>
              <a:t>．</a:t>
            </a:r>
            <a:r>
              <a:rPr lang="zh-CN" altLang="zh-CN" sz="2800" b="1" kern="100" dirty="0">
                <a:solidFill>
                  <a:srgbClr val="C0504D"/>
                </a:solidFill>
                <a:latin typeface="Times New Roman"/>
                <a:ea typeface="方正细黑一_GBK"/>
                <a:cs typeface="Times New Roman"/>
              </a:rPr>
              <a:t>背景</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Times New Roman"/>
                <a:ea typeface="方正细黑一_GBK"/>
                <a:cs typeface="Times New Roman"/>
              </a:rPr>
              <a:t>第一次世界大战</a:t>
            </a:r>
            <a:r>
              <a:rPr lang="zh-CN" altLang="zh-CN" sz="2800" b="1" kern="100" dirty="0" smtClean="0">
                <a:latin typeface="Times New Roman"/>
                <a:ea typeface="方正细黑一_GBK"/>
                <a:cs typeface="Times New Roman"/>
              </a:rPr>
              <a:t>和</a:t>
            </a:r>
            <a:r>
              <a:rPr lang="en-US" altLang="zh-CN" sz="2800" b="1" kern="100" dirty="0" smtClean="0">
                <a:latin typeface="Times New Roman"/>
                <a:ea typeface="方正细黑一_GBK"/>
                <a:cs typeface="Times New Roman"/>
              </a:rPr>
              <a:t>_________</a:t>
            </a:r>
            <a:r>
              <a:rPr lang="zh-CN" altLang="zh-CN" sz="2800" b="1" kern="100" dirty="0" smtClean="0">
                <a:latin typeface="Times New Roman"/>
                <a:ea typeface="方正细黑一_GBK"/>
                <a:cs typeface="Times New Roman"/>
              </a:rPr>
              <a:t>的</a:t>
            </a:r>
            <a:r>
              <a:rPr lang="zh-CN" altLang="zh-CN" sz="2800" b="1" kern="100" dirty="0">
                <a:latin typeface="Times New Roman"/>
                <a:ea typeface="方正细黑一_GBK"/>
                <a:cs typeface="Times New Roman"/>
              </a:rPr>
              <a:t>胜利，削弱了帝国主义势力，推动了亚洲民族民主运动的深入开展。</a:t>
            </a:r>
            <a:endParaRPr lang="zh-CN" altLang="zh-CN" sz="1050" kern="100" dirty="0">
              <a:latin typeface="宋体"/>
              <a:cs typeface="Courier New"/>
            </a:endParaRPr>
          </a:p>
          <a:p>
            <a:endParaRPr lang="zh-CN" altLang="en-US" sz="2800" dirty="0"/>
          </a:p>
        </p:txBody>
      </p:sp>
      <p:pic>
        <p:nvPicPr>
          <p:cNvPr id="4098" name="Picture 2" descr="时空要清晰.TIF"/>
          <p:cNvPicPr>
            <a:picLocks noChangeAspect="1" noChangeArrowheads="1"/>
          </p:cNvPicPr>
          <p:nvPr/>
        </p:nvPicPr>
        <p:blipFill>
          <a:blip r:embed="rId2" r:link="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019867" y="836640"/>
            <a:ext cx="5814100" cy="887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4369347" y="357302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_GBK"/>
                <a:cs typeface="Times New Roman"/>
              </a:rPr>
              <a:t>十月革命</a:t>
            </a:r>
            <a:endParaRPr lang="zh-CN" altLang="en-US" dirty="0"/>
          </a:p>
        </p:txBody>
      </p:sp>
    </p:spTree>
    <p:extLst>
      <p:ext uri="{BB962C8B-B14F-4D97-AF65-F5344CB8AC3E}">
        <p14:creationId xmlns:p14="http://schemas.microsoft.com/office/powerpoint/2010/main" val="1397938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68847" y="476590"/>
            <a:ext cx="10975658" cy="5832810"/>
          </a:xfrm>
        </p:spPr>
        <p:txBody>
          <a:bodyPr>
            <a:normAutofit/>
          </a:bodyPr>
          <a:lstStyle/>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2</a:t>
            </a:r>
            <a:r>
              <a:rPr lang="zh-CN" altLang="zh-CN" sz="2800" b="1" kern="100" dirty="0">
                <a:latin typeface="Times New Roman"/>
                <a:ea typeface="方正细黑一_GBK"/>
                <a:cs typeface="Times New Roman"/>
              </a:rPr>
              <a:t>．</a:t>
            </a:r>
            <a:r>
              <a:rPr lang="zh-CN" altLang="zh-CN" sz="2800" b="1" kern="100" dirty="0">
                <a:solidFill>
                  <a:srgbClr val="C0504D"/>
                </a:solidFill>
                <a:latin typeface="Times New Roman"/>
                <a:ea typeface="方正细黑一_GBK"/>
                <a:cs typeface="Times New Roman"/>
              </a:rPr>
              <a:t>概况</a:t>
            </a:r>
            <a:endParaRPr lang="zh-CN" altLang="zh-CN" sz="1050" kern="100" dirty="0">
              <a:effectLst/>
              <a:latin typeface="宋体"/>
              <a:cs typeface="Courier New"/>
            </a:endParaRPr>
          </a:p>
        </p:txBody>
      </p:sp>
      <p:graphicFrame>
        <p:nvGraphicFramePr>
          <p:cNvPr id="4" name="表格 3"/>
          <p:cNvGraphicFramePr>
            <a:graphicFrameLocks noGrp="1"/>
          </p:cNvGraphicFramePr>
          <p:nvPr>
            <p:extLst>
              <p:ext uri="{D42A27DB-BD31-4B8C-83A1-F6EECF244321}">
                <p14:modId xmlns:p14="http://schemas.microsoft.com/office/powerpoint/2010/main" val="3407769401"/>
              </p:ext>
            </p:extLst>
          </p:nvPr>
        </p:nvGraphicFramePr>
        <p:xfrm>
          <a:off x="480807" y="1342079"/>
          <a:ext cx="11233560" cy="4769498"/>
        </p:xfrm>
        <a:graphic>
          <a:graphicData uri="http://schemas.openxmlformats.org/drawingml/2006/table">
            <a:tbl>
              <a:tblPr/>
              <a:tblGrid>
                <a:gridCol w="1296180"/>
                <a:gridCol w="9937380"/>
              </a:tblGrid>
              <a:tr h="1294811">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东亚</a:t>
                      </a:r>
                      <a:endParaRPr lang="zh-CN" sz="2800" kern="100" dirty="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en-US" sz="2800" b="1" kern="100" dirty="0">
                          <a:effectLst/>
                          <a:latin typeface="Times New Roman"/>
                          <a:ea typeface="方正细黑一_GBK"/>
                          <a:cs typeface="Courier New"/>
                        </a:rPr>
                        <a:t>1924</a:t>
                      </a:r>
                      <a:r>
                        <a:rPr lang="zh-CN" sz="2800" b="1" kern="100" dirty="0">
                          <a:effectLst/>
                          <a:latin typeface="Times New Roman"/>
                          <a:ea typeface="方正细黑一_GBK"/>
                          <a:cs typeface="Times New Roman"/>
                        </a:rPr>
                        <a:t>年，中国共产党</a:t>
                      </a:r>
                      <a:r>
                        <a:rPr lang="zh-CN" sz="2800" b="1" kern="100" dirty="0" smtClean="0">
                          <a:effectLst/>
                          <a:latin typeface="Times New Roman"/>
                          <a:ea typeface="方正细黑一_GBK"/>
                          <a:cs typeface="Times New Roman"/>
                        </a:rPr>
                        <a:t>和</a:t>
                      </a:r>
                      <a:r>
                        <a:rPr lang="en-US" altLang="zh-CN" sz="2800" b="1" kern="100" dirty="0" smtClean="0">
                          <a:effectLst/>
                          <a:latin typeface="Times New Roman"/>
                          <a:ea typeface="方正细黑一_GBK"/>
                          <a:cs typeface="Times New Roman"/>
                        </a:rPr>
                        <a:t>_______</a:t>
                      </a:r>
                      <a:r>
                        <a:rPr lang="zh-CN" sz="2800" b="1" kern="100" dirty="0" smtClean="0">
                          <a:effectLst/>
                          <a:latin typeface="Times New Roman"/>
                          <a:ea typeface="方正细黑一_GBK"/>
                          <a:cs typeface="Times New Roman"/>
                        </a:rPr>
                        <a:t>领</a:t>
                      </a:r>
                      <a:r>
                        <a:rPr lang="zh-CN" sz="2800" b="1" kern="100" dirty="0">
                          <a:effectLst/>
                          <a:latin typeface="Times New Roman"/>
                          <a:ea typeface="方正细黑一_GBK"/>
                          <a:cs typeface="Times New Roman"/>
                        </a:rPr>
                        <a:t>导的中国国民党实现了第一次国共合作并进行北伐</a:t>
                      </a:r>
                      <a:endParaRPr lang="zh-CN" sz="2800" kern="100" dirty="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40200">
                <a:tc>
                  <a:txBody>
                    <a:bodyPr/>
                    <a:lstStyle/>
                    <a:p>
                      <a:pPr algn="ctr">
                        <a:lnSpc>
                          <a:spcPct val="150000"/>
                        </a:lnSpc>
                        <a:spcAft>
                          <a:spcPts val="0"/>
                        </a:spcAft>
                        <a:tabLst>
                          <a:tab pos="2430780" algn="l"/>
                        </a:tabLst>
                      </a:pPr>
                      <a:r>
                        <a:rPr lang="zh-CN" sz="2800" b="1" kern="100" dirty="0" smtClean="0">
                          <a:effectLst/>
                          <a:latin typeface="Times New Roman"/>
                          <a:ea typeface="方正细黑一_GBK"/>
                          <a:cs typeface="Times New Roman"/>
                        </a:rPr>
                        <a:t>东南亚</a:t>
                      </a:r>
                      <a:endParaRPr lang="zh-CN" sz="2800" kern="100" dirty="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宋体"/>
                          <a:cs typeface="宋体"/>
                        </a:rPr>
                        <a:t>①</a:t>
                      </a:r>
                      <a:r>
                        <a:rPr lang="zh-CN" sz="2800" b="1" kern="100" dirty="0">
                          <a:effectLst/>
                          <a:latin typeface="Times New Roman"/>
                          <a:ea typeface="方正细黑一_GBK"/>
                          <a:cs typeface="Times New Roman"/>
                        </a:rPr>
                        <a:t>印度尼西亚共产党人发动了反</a:t>
                      </a:r>
                      <a:r>
                        <a:rPr lang="zh-CN" sz="2800" b="1" kern="100" dirty="0" smtClean="0">
                          <a:effectLst/>
                          <a:latin typeface="Times New Roman"/>
                          <a:ea typeface="方正细黑一_GBK"/>
                          <a:cs typeface="Times New Roman"/>
                        </a:rPr>
                        <a:t>对</a:t>
                      </a:r>
                      <a:r>
                        <a:rPr lang="en-US" altLang="zh-CN" sz="2800" b="1" kern="100" dirty="0" smtClean="0">
                          <a:effectLst/>
                          <a:latin typeface="Times New Roman"/>
                          <a:ea typeface="方正细黑一_GBK"/>
                          <a:cs typeface="Times New Roman"/>
                        </a:rPr>
                        <a:t>_____</a:t>
                      </a:r>
                      <a:r>
                        <a:rPr lang="zh-CN" sz="2800" b="1" kern="100" dirty="0" smtClean="0">
                          <a:effectLst/>
                          <a:latin typeface="Times New Roman"/>
                          <a:ea typeface="方正细黑一_GBK"/>
                          <a:cs typeface="Times New Roman"/>
                        </a:rPr>
                        <a:t>殖</a:t>
                      </a:r>
                      <a:r>
                        <a:rPr lang="zh-CN" sz="2800" b="1" kern="100" dirty="0">
                          <a:effectLst/>
                          <a:latin typeface="Times New Roman"/>
                          <a:ea typeface="方正细黑一_GBK"/>
                          <a:cs typeface="Times New Roman"/>
                        </a:rPr>
                        <a:t>民统治的民族大起义；</a:t>
                      </a:r>
                      <a:endParaRPr lang="zh-CN" sz="2800" kern="100" dirty="0">
                        <a:effectLst/>
                        <a:latin typeface="宋体"/>
                        <a:cs typeface="Courier New"/>
                      </a:endParaRPr>
                    </a:p>
                    <a:p>
                      <a:pPr algn="l">
                        <a:lnSpc>
                          <a:spcPct val="150000"/>
                        </a:lnSpc>
                        <a:spcAft>
                          <a:spcPts val="0"/>
                        </a:spcAft>
                        <a:tabLst>
                          <a:tab pos="2430780" algn="l"/>
                        </a:tabLst>
                      </a:pPr>
                      <a:r>
                        <a:rPr lang="zh-CN" sz="2800" b="1" kern="100" dirty="0">
                          <a:effectLst/>
                          <a:latin typeface="宋体"/>
                          <a:cs typeface="宋体"/>
                        </a:rPr>
                        <a:t>②</a:t>
                      </a:r>
                      <a:r>
                        <a:rPr lang="zh-CN" sz="2800" b="1" kern="100" dirty="0">
                          <a:effectLst/>
                          <a:latin typeface="Times New Roman"/>
                          <a:ea typeface="方正细黑一_GBK"/>
                          <a:cs typeface="Times New Roman"/>
                        </a:rPr>
                        <a:t>越南掀起了反抗法国殖民统治的斗争</a:t>
                      </a:r>
                      <a:endParaRPr lang="zh-CN" sz="2800" kern="100" dirty="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54327">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西亚</a:t>
                      </a:r>
                      <a:endParaRPr lang="zh-CN" sz="2800" kern="10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a:effectLst/>
                          <a:latin typeface="Times New Roman"/>
                          <a:ea typeface="方正细黑一_GBK"/>
                          <a:cs typeface="Times New Roman"/>
                        </a:rPr>
                        <a:t>伊拉克、叙利亚和黎巴嫩等地，爆发了反对英法占领的斗争</a:t>
                      </a:r>
                      <a:endParaRPr lang="zh-CN" sz="2800" kern="10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491">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南亚</a:t>
                      </a:r>
                      <a:endParaRPr lang="zh-CN" sz="2800" kern="10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印度人民在甘地和资产阶级政党国大党的领导下，多次发起</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非暴力不合作</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运动</a:t>
                      </a:r>
                      <a:endParaRPr lang="zh-CN" sz="2800" kern="100" dirty="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5449497" y="1412720"/>
            <a:ext cx="1266693"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孙中山</a:t>
            </a:r>
            <a:endParaRPr lang="zh-CN" altLang="en-US" dirty="0"/>
          </a:p>
        </p:txBody>
      </p:sp>
      <p:sp>
        <p:nvSpPr>
          <p:cNvPr id="8" name="矩形 7"/>
          <p:cNvSpPr/>
          <p:nvPr/>
        </p:nvSpPr>
        <p:spPr>
          <a:xfrm>
            <a:off x="7135840" y="2833770"/>
            <a:ext cx="906017"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荷兰</a:t>
            </a:r>
            <a:endParaRPr lang="zh-CN" altLang="en-US" dirty="0"/>
          </a:p>
        </p:txBody>
      </p:sp>
    </p:spTree>
    <p:extLst>
      <p:ext uri="{BB962C8B-B14F-4D97-AF65-F5344CB8AC3E}">
        <p14:creationId xmlns:p14="http://schemas.microsoft.com/office/powerpoint/2010/main" val="4822035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764630"/>
            <a:ext cx="10975658" cy="4525963"/>
          </a:xfrm>
        </p:spPr>
        <p:txBody>
          <a:bodyPr>
            <a:normAutofit/>
          </a:bodyPr>
          <a:lstStyle/>
          <a:p>
            <a:pPr indent="713740" algn="just">
              <a:tabLst>
                <a:tab pos="2430780" algn="l"/>
              </a:tabLst>
            </a:pPr>
            <a:r>
              <a:rPr lang="en-US" altLang="zh-CN" sz="2800" b="1" kern="100" dirty="0">
                <a:solidFill>
                  <a:srgbClr val="C0504D"/>
                </a:solidFill>
                <a:latin typeface="Times New Roman"/>
                <a:ea typeface="方正细黑一_GBK"/>
                <a:cs typeface="Courier New"/>
              </a:rPr>
              <a:t>3.</a:t>
            </a:r>
            <a:r>
              <a:rPr lang="zh-CN" altLang="zh-CN" sz="2800" b="1" kern="100" dirty="0">
                <a:solidFill>
                  <a:srgbClr val="C0504D"/>
                </a:solidFill>
                <a:latin typeface="Times New Roman"/>
                <a:ea typeface="方正细黑一_GBK"/>
                <a:cs typeface="Times New Roman"/>
              </a:rPr>
              <a:t>代表国家</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印尼民族大起义</a:t>
            </a:r>
            <a:endParaRPr lang="zh-CN" altLang="zh-CN" sz="1050" kern="100" dirty="0">
              <a:latin typeface="宋体"/>
              <a:cs typeface="Courier New"/>
            </a:endParaRPr>
          </a:p>
          <a:p>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2857610555"/>
              </p:ext>
            </p:extLst>
          </p:nvPr>
        </p:nvGraphicFramePr>
        <p:xfrm>
          <a:off x="954422" y="2420860"/>
          <a:ext cx="10183865" cy="3312460"/>
        </p:xfrm>
        <a:graphic>
          <a:graphicData uri="http://schemas.openxmlformats.org/drawingml/2006/table">
            <a:tbl>
              <a:tblPr/>
              <a:tblGrid>
                <a:gridCol w="2568378"/>
                <a:gridCol w="7615487"/>
              </a:tblGrid>
              <a:tr h="0">
                <a:tc>
                  <a:txBody>
                    <a:bodyPr/>
                    <a:lstStyle/>
                    <a:p>
                      <a:pPr algn="ctr">
                        <a:lnSpc>
                          <a:spcPct val="150000"/>
                        </a:lnSpc>
                        <a:spcAft>
                          <a:spcPts val="0"/>
                        </a:spcAft>
                        <a:tabLst>
                          <a:tab pos="2430780" algn="l"/>
                        </a:tabLst>
                      </a:pPr>
                      <a:r>
                        <a:rPr lang="en-US" sz="2800" b="1" kern="100" dirty="0">
                          <a:effectLst/>
                          <a:latin typeface="Times New Roman"/>
                          <a:ea typeface="方正细黑一_GBK"/>
                          <a:cs typeface="Courier New"/>
                        </a:rPr>
                        <a:t>1926—1927</a:t>
                      </a:r>
                      <a:r>
                        <a:rPr lang="zh-CN" sz="2800" b="1" kern="100" dirty="0">
                          <a:effectLst/>
                          <a:latin typeface="Times New Roman"/>
                          <a:ea typeface="方正细黑一_GBK"/>
                          <a:cs typeface="Times New Roman"/>
                        </a:rPr>
                        <a:t>年</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印尼共产党领导了第一次反对荷兰殖民统治的武装起义，遭到镇压</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32300">
                <a:tc>
                  <a:txBody>
                    <a:bodyPr/>
                    <a:lstStyle/>
                    <a:p>
                      <a:pPr algn="ctr">
                        <a:lnSpc>
                          <a:spcPct val="150000"/>
                        </a:lnSpc>
                        <a:spcAft>
                          <a:spcPts val="0"/>
                        </a:spcAft>
                        <a:tabLst>
                          <a:tab pos="2430780" algn="l"/>
                        </a:tabLst>
                      </a:pPr>
                      <a:r>
                        <a:rPr lang="en-US" sz="2800" b="1" kern="100">
                          <a:effectLst/>
                          <a:latin typeface="Times New Roman"/>
                          <a:ea typeface="方正细黑一_GBK"/>
                          <a:cs typeface="Courier New"/>
                        </a:rPr>
                        <a:t>1927</a:t>
                      </a:r>
                      <a:r>
                        <a:rPr lang="zh-CN" sz="2800" b="1" kern="100">
                          <a:effectLst/>
                          <a:latin typeface="Times New Roman"/>
                          <a:ea typeface="方正细黑一_GBK"/>
                          <a:cs typeface="Times New Roman"/>
                        </a:rPr>
                        <a:t>年</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印尼民族党领导</a:t>
                      </a:r>
                      <a:r>
                        <a:rPr lang="zh-CN" sz="2800" b="1" kern="100" dirty="0" smtClean="0">
                          <a:effectLst/>
                          <a:latin typeface="Times New Roman"/>
                          <a:ea typeface="方正细黑一_GBK"/>
                          <a:cs typeface="Times New Roman"/>
                        </a:rPr>
                        <a:t>人</a:t>
                      </a:r>
                      <a:r>
                        <a:rPr lang="en-US" altLang="zh-CN" sz="2800" b="1" kern="100" dirty="0" smtClean="0">
                          <a:effectLst/>
                          <a:latin typeface="Times New Roman"/>
                          <a:ea typeface="方正细黑一_GBK"/>
                          <a:cs typeface="Times New Roman"/>
                        </a:rPr>
                        <a:t>_______</a:t>
                      </a:r>
                      <a:r>
                        <a:rPr lang="zh-CN" sz="2800" b="1" kern="100" dirty="0" smtClean="0">
                          <a:effectLst/>
                          <a:latin typeface="Times New Roman"/>
                          <a:ea typeface="方正细黑一_GBK"/>
                          <a:cs typeface="Times New Roman"/>
                        </a:rPr>
                        <a:t>采</a:t>
                      </a:r>
                      <a:r>
                        <a:rPr lang="zh-CN" sz="2800" b="1" kern="100" dirty="0">
                          <a:effectLst/>
                          <a:latin typeface="Times New Roman"/>
                          <a:ea typeface="方正细黑一_GBK"/>
                          <a:cs typeface="Times New Roman"/>
                        </a:rPr>
                        <a:t>取与殖民当局不合作政策，争取民族独立，民族资产阶级开始掌握独立运动的领导权</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6487124" y="3841910"/>
            <a:ext cx="1266693"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苏加诺</a:t>
            </a:r>
            <a:endParaRPr lang="zh-CN" altLang="en-US" dirty="0"/>
          </a:p>
        </p:txBody>
      </p:sp>
    </p:spTree>
    <p:extLst>
      <p:ext uri="{BB962C8B-B14F-4D97-AF65-F5344CB8AC3E}">
        <p14:creationId xmlns:p14="http://schemas.microsoft.com/office/powerpoint/2010/main" val="1397938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336787" y="548600"/>
            <a:ext cx="10975658" cy="4968630"/>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印度非暴力不合作运动</a:t>
            </a:r>
            <a:endParaRPr lang="zh-CN" altLang="zh-CN" sz="1050" kern="100" dirty="0">
              <a:latin typeface="宋体"/>
              <a:cs typeface="Courier New"/>
            </a:endParaRPr>
          </a:p>
          <a:p>
            <a:endParaRPr lang="zh-CN" altLang="en-US" sz="2800" dirty="0"/>
          </a:p>
        </p:txBody>
      </p:sp>
      <p:graphicFrame>
        <p:nvGraphicFramePr>
          <p:cNvPr id="7" name="表格 6"/>
          <p:cNvGraphicFramePr>
            <a:graphicFrameLocks noGrp="1"/>
          </p:cNvGraphicFramePr>
          <p:nvPr>
            <p:extLst>
              <p:ext uri="{D42A27DB-BD31-4B8C-83A1-F6EECF244321}">
                <p14:modId xmlns:p14="http://schemas.microsoft.com/office/powerpoint/2010/main" val="54189249"/>
              </p:ext>
            </p:extLst>
          </p:nvPr>
        </p:nvGraphicFramePr>
        <p:xfrm>
          <a:off x="768847" y="1484730"/>
          <a:ext cx="10585470" cy="4792630"/>
        </p:xfrm>
        <a:graphic>
          <a:graphicData uri="http://schemas.openxmlformats.org/drawingml/2006/table">
            <a:tbl>
              <a:tblPr/>
              <a:tblGrid>
                <a:gridCol w="1152159"/>
                <a:gridCol w="2592360"/>
                <a:gridCol w="1224170"/>
                <a:gridCol w="5616781"/>
              </a:tblGrid>
              <a:tr h="676798">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主张</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以爱、真理和非暴力争取印度自治和独立</a:t>
                      </a:r>
                      <a:endParaRPr lang="zh-CN" sz="2800" kern="100" dirty="0">
                        <a:effectLst/>
                        <a:latin typeface="宋体"/>
                        <a:cs typeface="Courier New"/>
                      </a:endParaRPr>
                    </a:p>
                  </a:txBody>
                  <a:tcPr marL="26940" marR="2694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hMerge="1">
                  <a:txBody>
                    <a:bodyPr/>
                    <a:lstStyle/>
                    <a:p>
                      <a:pPr algn="l">
                        <a:lnSpc>
                          <a:spcPct val="150000"/>
                        </a:lnSpc>
                        <a:spcAft>
                          <a:spcPts val="0"/>
                        </a:spcAft>
                        <a:tabLst>
                          <a:tab pos="2430780" algn="l"/>
                        </a:tabLst>
                      </a:pP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86591">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方式</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通过动员群众、运用非暴力不合作策略与英印当局进行斗争</a:t>
                      </a:r>
                      <a:endParaRPr lang="zh-CN" sz="2800" kern="100" dirty="0">
                        <a:effectLst/>
                        <a:latin typeface="宋体"/>
                        <a:cs typeface="Courier New"/>
                      </a:endParaRPr>
                    </a:p>
                  </a:txBody>
                  <a:tcPr marL="26940" marR="2694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hMerge="1">
                  <a:txBody>
                    <a:bodyPr/>
                    <a:lstStyle/>
                    <a:p>
                      <a:pPr algn="l">
                        <a:lnSpc>
                          <a:spcPct val="150000"/>
                        </a:lnSpc>
                        <a:spcAft>
                          <a:spcPts val="0"/>
                        </a:spcAft>
                        <a:tabLst>
                          <a:tab pos="2430780" algn="l"/>
                        </a:tabLst>
                      </a:pP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68921">
                <a:tc rowSpan="2">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过程</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第一阶段</a:t>
                      </a:r>
                      <a:r>
                        <a:rPr lang="en-US" sz="2800" b="1" kern="100" dirty="0">
                          <a:effectLst/>
                          <a:latin typeface="Times New Roman"/>
                          <a:ea typeface="方正细黑一_GBK"/>
                          <a:cs typeface="Courier New"/>
                        </a:rPr>
                        <a:t>(1920—1922</a:t>
                      </a:r>
                      <a:r>
                        <a:rPr lang="zh-CN" sz="2800" b="1" kern="100" dirty="0">
                          <a:effectLst/>
                          <a:latin typeface="Times New Roman"/>
                          <a:ea typeface="方正细黑一_GBK"/>
                          <a:cs typeface="Times New Roman"/>
                        </a:rPr>
                        <a:t>年</a:t>
                      </a:r>
                      <a:r>
                        <a:rPr lang="en-US" sz="2800" b="1" kern="100" dirty="0">
                          <a:effectLst/>
                          <a:latin typeface="Times New Roman"/>
                          <a:ea typeface="方正细黑一_GBK"/>
                          <a:cs typeface="Courier New"/>
                        </a:rPr>
                        <a:t>)</a:t>
                      </a:r>
                      <a:endParaRPr lang="zh-CN" sz="2800" kern="100" dirty="0">
                        <a:effectLst/>
                        <a:latin typeface="宋体"/>
                        <a:cs typeface="Courier New"/>
                      </a:endParaRPr>
                    </a:p>
                  </a:txBody>
                  <a:tcPr marL="26940" marR="2694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起因</a:t>
                      </a:r>
                      <a:endParaRPr lang="zh-CN" sz="2800" kern="10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英军制造</a:t>
                      </a:r>
                      <a:r>
                        <a:rPr lang="zh-CN" sz="2800" b="1" kern="100" dirty="0" smtClean="0">
                          <a:effectLst/>
                          <a:latin typeface="Times New Roman"/>
                          <a:ea typeface="方正细黑一_GBK"/>
                          <a:cs typeface="Times New Roman"/>
                        </a:rPr>
                        <a:t>了</a:t>
                      </a:r>
                      <a:r>
                        <a:rPr lang="en-US" altLang="zh-CN" sz="2800" b="1" kern="100" dirty="0" smtClean="0">
                          <a:effectLst/>
                          <a:latin typeface="Times New Roman"/>
                          <a:ea typeface="方正细黑一_GBK"/>
                          <a:cs typeface="Times New Roman"/>
                        </a:rPr>
                        <a:t>______________</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62981">
                <a:tc vMerge="1">
                  <a:txBody>
                    <a:bodyPr/>
                    <a:lstStyle/>
                    <a:p>
                      <a:endParaRPr lang="zh-CN" altLang="en-US"/>
                    </a:p>
                  </a:txBody>
                  <a:tcPr/>
                </a:tc>
                <a:tc vMerge="1">
                  <a:txBody>
                    <a:bodyPr/>
                    <a:lstStyle/>
                    <a:p>
                      <a:endParaRPr lang="zh-CN" altLang="en-US"/>
                    </a:p>
                  </a:txBody>
                  <a:tcPr/>
                </a:tc>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措施</a:t>
                      </a:r>
                      <a:endParaRPr lang="zh-CN" sz="2800" kern="10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号召印度人民放弃英国人授予的爵位、封号和名誉职位，罢课、离职、抵制法院和立法机关，恢复手工纺织和不买英国布，抗税等</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9" name="矩形 8"/>
          <p:cNvSpPr/>
          <p:nvPr/>
        </p:nvSpPr>
        <p:spPr>
          <a:xfrm>
            <a:off x="7565397" y="3121810"/>
            <a:ext cx="2348720"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阿姆利则惨案</a:t>
            </a:r>
            <a:endParaRPr lang="zh-CN" altLang="en-US" dirty="0"/>
          </a:p>
        </p:txBody>
      </p:sp>
    </p:spTree>
    <p:extLst>
      <p:ext uri="{BB962C8B-B14F-4D97-AF65-F5344CB8AC3E}">
        <p14:creationId xmlns:p14="http://schemas.microsoft.com/office/powerpoint/2010/main" val="4822035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48366243"/>
              </p:ext>
            </p:extLst>
          </p:nvPr>
        </p:nvGraphicFramePr>
        <p:xfrm>
          <a:off x="696837" y="764630"/>
          <a:ext cx="10585470" cy="5766357"/>
        </p:xfrm>
        <a:graphic>
          <a:graphicData uri="http://schemas.openxmlformats.org/drawingml/2006/table">
            <a:tbl>
              <a:tblPr/>
              <a:tblGrid>
                <a:gridCol w="1080150"/>
                <a:gridCol w="2448340"/>
                <a:gridCol w="1152160"/>
                <a:gridCol w="5904820"/>
              </a:tblGrid>
              <a:tr h="1285797">
                <a:tc rowSpan="4">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过程</a:t>
                      </a:r>
                      <a:endParaRPr lang="zh-CN" sz="2800" kern="100" dirty="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第二阶段</a:t>
                      </a:r>
                      <a:r>
                        <a:rPr lang="en-US" sz="2800" b="1" kern="100" dirty="0">
                          <a:effectLst/>
                          <a:latin typeface="Times New Roman"/>
                          <a:ea typeface="方正细黑一_GBK"/>
                          <a:cs typeface="Courier New"/>
                        </a:rPr>
                        <a:t>(1930—1934</a:t>
                      </a:r>
                      <a:r>
                        <a:rPr lang="zh-CN" sz="2800" b="1" kern="100" dirty="0">
                          <a:effectLst/>
                          <a:latin typeface="Times New Roman"/>
                          <a:ea typeface="方正细黑一_GBK"/>
                          <a:cs typeface="Times New Roman"/>
                        </a:rPr>
                        <a:t>年</a:t>
                      </a:r>
                      <a:r>
                        <a:rPr lang="en-US" sz="2800" b="1" kern="100" dirty="0">
                          <a:effectLst/>
                          <a:latin typeface="Times New Roman"/>
                          <a:ea typeface="方正细黑一_GBK"/>
                          <a:cs typeface="Courier New"/>
                        </a:rPr>
                        <a:t>)</a:t>
                      </a:r>
                      <a:endParaRPr lang="zh-CN" sz="2800" kern="100" dirty="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要求</a:t>
                      </a:r>
                      <a:endParaRPr lang="zh-CN" sz="2800" kern="100" dirty="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降低地税、废除食盐专卖、取消盐税、实行关税保护、释放政治犯</a:t>
                      </a:r>
                      <a:endParaRPr lang="zh-CN" sz="2800" kern="100" dirty="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21991">
                <a:tc vMerge="1">
                  <a:txBody>
                    <a:bodyPr/>
                    <a:lstStyle/>
                    <a:p>
                      <a:endParaRPr lang="zh-CN" altLang="en-US"/>
                    </a:p>
                  </a:txBody>
                  <a:tcPr/>
                </a:tc>
                <a:tc vMerge="1">
                  <a:txBody>
                    <a:bodyPr/>
                    <a:lstStyle/>
                    <a:p>
                      <a:endParaRPr lang="zh-CN" altLang="en-US"/>
                    </a:p>
                  </a:txBody>
                  <a:tcPr/>
                </a:tc>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结果</a:t>
                      </a:r>
                      <a:endParaRPr lang="zh-CN" sz="2800" kern="100" dirty="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遭到拒绝后，甘地进行</a:t>
                      </a:r>
                      <a:r>
                        <a:rPr lang="en-US" sz="2800" b="1" kern="100" dirty="0" smtClean="0">
                          <a:effectLst/>
                          <a:latin typeface="Times New Roman"/>
                          <a:ea typeface="方正细黑一_GBK"/>
                          <a:cs typeface="Courier New"/>
                        </a:rPr>
                        <a:t>“__________”</a:t>
                      </a:r>
                      <a:r>
                        <a:rPr lang="zh-CN" sz="2800" b="1" kern="100" dirty="0">
                          <a:effectLst/>
                          <a:latin typeface="Times New Roman"/>
                          <a:ea typeface="方正细黑一_GBK"/>
                          <a:cs typeface="Times New Roman"/>
                        </a:rPr>
                        <a:t>，引发了印度各地的抗税斗争，迫使当局答应了他的部分要求</a:t>
                      </a:r>
                      <a:endParaRPr lang="zh-CN" sz="2800" kern="100" dirty="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7996">
                <a:tc vMerge="1">
                  <a:txBody>
                    <a:bodyPr/>
                    <a:lstStyle/>
                    <a:p>
                      <a:endParaRPr lang="zh-CN" altLang="en-US"/>
                    </a:p>
                  </a:txBody>
                  <a:tcPr/>
                </a:tc>
                <a:tc rowSpan="2">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第三阶段</a:t>
                      </a:r>
                      <a:r>
                        <a:rPr lang="en-US" sz="2800" b="1" kern="100">
                          <a:effectLst/>
                          <a:latin typeface="Times New Roman"/>
                          <a:ea typeface="方正细黑一_GBK"/>
                          <a:cs typeface="Courier New"/>
                        </a:rPr>
                        <a:t>(1940—1942</a:t>
                      </a:r>
                      <a:r>
                        <a:rPr lang="zh-CN" sz="2800" b="1" kern="100">
                          <a:effectLst/>
                          <a:latin typeface="Times New Roman"/>
                          <a:ea typeface="方正细黑一_GBK"/>
                          <a:cs typeface="Times New Roman"/>
                        </a:rPr>
                        <a:t>年</a:t>
                      </a:r>
                      <a:r>
                        <a:rPr lang="en-US" sz="2800" b="1" kern="100">
                          <a:effectLst/>
                          <a:latin typeface="Times New Roman"/>
                          <a:ea typeface="方正细黑一_GBK"/>
                          <a:cs typeface="Courier New"/>
                        </a:rPr>
                        <a:t>)</a:t>
                      </a:r>
                      <a:endParaRPr lang="zh-CN" sz="2800" kern="10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行动</a:t>
                      </a:r>
                      <a:endParaRPr lang="zh-CN" sz="2800" kern="10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发动了要求英国立即撤离的</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退出印度</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行</a:t>
                      </a:r>
                      <a:r>
                        <a:rPr lang="zh-CN" sz="2800" b="1" kern="100" dirty="0" smtClean="0">
                          <a:effectLst/>
                          <a:latin typeface="Times New Roman"/>
                          <a:ea typeface="方正细黑一_GBK"/>
                          <a:cs typeface="Times New Roman"/>
                        </a:rPr>
                        <a:t>动</a:t>
                      </a:r>
                      <a:endParaRPr lang="zh-CN" sz="2800" kern="100" dirty="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9994">
                <a:tc vMerge="1">
                  <a:txBody>
                    <a:bodyPr/>
                    <a:lstStyle/>
                    <a:p>
                      <a:endParaRPr lang="zh-CN" altLang="en-US"/>
                    </a:p>
                  </a:txBody>
                  <a:tcPr/>
                </a:tc>
                <a:tc vMerge="1">
                  <a:txBody>
                    <a:bodyPr/>
                    <a:lstStyle/>
                    <a:p>
                      <a:endParaRPr lang="zh-CN" altLang="en-US"/>
                    </a:p>
                  </a:txBody>
                  <a:tcPr/>
                </a:tc>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结果</a:t>
                      </a:r>
                      <a:endParaRPr lang="zh-CN" sz="2800" kern="10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英印当局逮捕了甘地和国大党重要领导人，非暴力不合作运动陷入低谷</a:t>
                      </a:r>
                      <a:endParaRPr lang="zh-CN" sz="2800" kern="100" dirty="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9122007" y="2113670"/>
            <a:ext cx="1627369"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食盐进军</a:t>
            </a:r>
            <a:endParaRPr lang="zh-CN" altLang="en-US" dirty="0"/>
          </a:p>
        </p:txBody>
      </p:sp>
      <p:sp>
        <p:nvSpPr>
          <p:cNvPr id="8" name="矩形 7"/>
          <p:cNvSpPr/>
          <p:nvPr/>
        </p:nvSpPr>
        <p:spPr>
          <a:xfrm>
            <a:off x="654940" y="188550"/>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_GBK"/>
                <a:cs typeface="Times New Roman"/>
              </a:rPr>
              <a:t>续表</a:t>
            </a:r>
            <a:endParaRPr lang="zh-CN" altLang="en-US" dirty="0"/>
          </a:p>
        </p:txBody>
      </p:sp>
    </p:spTree>
    <p:extLst>
      <p:ext uri="{BB962C8B-B14F-4D97-AF65-F5344CB8AC3E}">
        <p14:creationId xmlns:p14="http://schemas.microsoft.com/office/powerpoint/2010/main" val="1397938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628750"/>
            <a:ext cx="10975658" cy="3384470"/>
          </a:xfrm>
        </p:spPr>
        <p:txBody>
          <a:bodyPr>
            <a:normAutofit/>
          </a:bodyPr>
          <a:lstStyle/>
          <a:p>
            <a:pPr indent="713740" algn="just">
              <a:lnSpc>
                <a:spcPct val="170000"/>
              </a:lnSpc>
              <a:spcAft>
                <a:spcPts val="0"/>
              </a:spcAft>
              <a:tabLst>
                <a:tab pos="2430780" algn="l"/>
              </a:tabLst>
            </a:pPr>
            <a:r>
              <a:rPr lang="en-US" altLang="zh-CN" sz="2800" b="1" kern="100" dirty="0">
                <a:solidFill>
                  <a:srgbClr val="339933"/>
                </a:solidFill>
                <a:latin typeface="Times New Roman"/>
                <a:ea typeface="方正细黑一_GBK"/>
                <a:cs typeface="Courier New"/>
              </a:rPr>
              <a:t>[</a:t>
            </a:r>
            <a:r>
              <a:rPr lang="zh-CN" altLang="zh-CN" sz="2800" b="1" kern="100" dirty="0">
                <a:solidFill>
                  <a:srgbClr val="339933"/>
                </a:solidFill>
                <a:latin typeface="Times New Roman"/>
                <a:ea typeface="方正细黑一_GBK"/>
                <a:cs typeface="Times New Roman"/>
              </a:rPr>
              <a:t>历史认知</a:t>
            </a:r>
            <a:r>
              <a:rPr lang="en-US" altLang="zh-CN" sz="2800" b="1" kern="100" dirty="0">
                <a:solidFill>
                  <a:srgbClr val="339933"/>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　</a:t>
            </a:r>
            <a:r>
              <a:rPr lang="zh-CN" altLang="zh-CN" sz="2800" b="1" kern="100" dirty="0">
                <a:latin typeface="Times New Roman"/>
                <a:ea typeface="方正细黑一_GBK"/>
                <a:cs typeface="Times New Roman"/>
              </a:rPr>
              <a:t>第一次世界大战后，亚洲民族民主运动风起云涌，而且都取得了一定的成效，但由于各国的不同国情，最终都没有实现真正的民族独立。</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822035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1"/>
            <a:ext cx="10975658" cy="5112650"/>
          </a:xfrm>
        </p:spPr>
        <p:txBody>
          <a:bodyPr>
            <a:normAutofit/>
          </a:bodyPr>
          <a:lstStyle/>
          <a:p>
            <a:pPr indent="358775"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二、非洲独立意识的觉醒</a:t>
            </a:r>
            <a:endParaRPr lang="zh-CN" altLang="zh-CN" sz="1050" kern="100" dirty="0">
              <a:latin typeface="宋体"/>
              <a:cs typeface="Courier New"/>
            </a:endParaRPr>
          </a:p>
          <a:p>
            <a:pPr indent="358775"/>
            <a:endParaRPr lang="zh-CN" altLang="en-US" sz="2800" dirty="0"/>
          </a:p>
        </p:txBody>
      </p:sp>
      <p:graphicFrame>
        <p:nvGraphicFramePr>
          <p:cNvPr id="6" name="表格 5"/>
          <p:cNvGraphicFramePr>
            <a:graphicFrameLocks noGrp="1"/>
          </p:cNvGraphicFramePr>
          <p:nvPr>
            <p:extLst>
              <p:ext uri="{D42A27DB-BD31-4B8C-83A1-F6EECF244321}">
                <p14:modId xmlns:p14="http://schemas.microsoft.com/office/powerpoint/2010/main" val="21454226"/>
              </p:ext>
            </p:extLst>
          </p:nvPr>
        </p:nvGraphicFramePr>
        <p:xfrm>
          <a:off x="984877" y="1412720"/>
          <a:ext cx="10153410" cy="4671573"/>
        </p:xfrm>
        <a:graphic>
          <a:graphicData uri="http://schemas.openxmlformats.org/drawingml/2006/table">
            <a:tbl>
              <a:tblPr/>
              <a:tblGrid>
                <a:gridCol w="1080150"/>
                <a:gridCol w="1080150"/>
                <a:gridCol w="1296180"/>
                <a:gridCol w="6696930"/>
              </a:tblGrid>
              <a:tr h="1044453">
                <a:tc rowSpan="3">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埃及</a:t>
                      </a:r>
                      <a:endParaRPr lang="zh-CN" sz="2800" kern="100" dirty="0">
                        <a:effectLst/>
                        <a:latin typeface="宋体"/>
                        <a:cs typeface="Courier New"/>
                      </a:endParaRPr>
                    </a:p>
                    <a:p>
                      <a:pPr algn="ctr">
                        <a:lnSpc>
                          <a:spcPct val="170000"/>
                        </a:lnSpc>
                        <a:spcAft>
                          <a:spcPts val="0"/>
                        </a:spcAft>
                        <a:tabLst>
                          <a:tab pos="2430780" algn="l"/>
                        </a:tabLst>
                      </a:pPr>
                      <a:r>
                        <a:rPr lang="zh-CN" sz="2800" b="1" kern="100" dirty="0">
                          <a:effectLst/>
                          <a:latin typeface="Times New Roman"/>
                          <a:ea typeface="方正细黑一_GBK"/>
                          <a:cs typeface="Times New Roman"/>
                        </a:rPr>
                        <a:t>斗争</a:t>
                      </a:r>
                      <a:endParaRPr lang="zh-CN" sz="28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第一阶段</a:t>
                      </a:r>
                      <a:endParaRPr lang="zh-CN" sz="28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领导</a:t>
                      </a:r>
                      <a:endParaRPr lang="zh-CN" sz="28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430780" algn="l"/>
                        </a:tabLst>
                      </a:pPr>
                      <a:r>
                        <a:rPr lang="zh-CN" sz="2800" b="1" kern="100" dirty="0" smtClean="0">
                          <a:effectLst/>
                          <a:latin typeface="Times New Roman"/>
                          <a:ea typeface="方正细黑一_GBK"/>
                          <a:cs typeface="Times New Roman"/>
                        </a:rPr>
                        <a:t>以</a:t>
                      </a:r>
                      <a:r>
                        <a:rPr lang="en-US" altLang="zh-CN" sz="2800" b="1" kern="100" dirty="0" smtClean="0">
                          <a:effectLst/>
                          <a:latin typeface="Times New Roman"/>
                          <a:ea typeface="方正细黑一_GBK"/>
                          <a:cs typeface="Times New Roman"/>
                        </a:rPr>
                        <a:t>_________</a:t>
                      </a:r>
                      <a:r>
                        <a:rPr lang="zh-CN" sz="2800" b="1" kern="100" dirty="0" smtClean="0">
                          <a:effectLst/>
                          <a:latin typeface="Times New Roman"/>
                          <a:ea typeface="方正细黑一_GBK"/>
                          <a:cs typeface="Times New Roman"/>
                        </a:rPr>
                        <a:t>为</a:t>
                      </a:r>
                      <a:r>
                        <a:rPr lang="zh-CN" sz="2800" b="1" kern="100" dirty="0">
                          <a:effectLst/>
                          <a:latin typeface="Times New Roman"/>
                          <a:ea typeface="方正细黑一_GBK"/>
                          <a:cs typeface="Times New Roman"/>
                        </a:rPr>
                        <a:t>首的民族主义政党华夫脱党</a:t>
                      </a:r>
                      <a:endParaRPr lang="zh-CN" sz="28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92604">
                <a:tc vMerge="1">
                  <a:txBody>
                    <a:bodyPr/>
                    <a:lstStyle/>
                    <a:p>
                      <a:endParaRPr lang="zh-CN" altLang="en-US"/>
                    </a:p>
                  </a:txBody>
                  <a:tcPr/>
                </a:tc>
                <a:tc vMerge="1">
                  <a:txBody>
                    <a:bodyPr/>
                    <a:lstStyle/>
                    <a:p>
                      <a:endParaRPr lang="zh-CN" altLang="en-US"/>
                    </a:p>
                  </a:txBody>
                  <a:tcPr/>
                </a:tc>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方式</a:t>
                      </a:r>
                      <a:endParaRPr lang="zh-CN" sz="2800" kern="10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a:effectLst/>
                          <a:latin typeface="Times New Roman"/>
                          <a:ea typeface="方正细黑一_GBK"/>
                          <a:cs typeface="Times New Roman"/>
                        </a:rPr>
                        <a:t>游行、示威、罢工、罢课、罢市，以及进行街垒战等斗争方式</a:t>
                      </a:r>
                      <a:endParaRPr lang="zh-CN" sz="2800" kern="10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88906">
                <a:tc vMerge="1">
                  <a:txBody>
                    <a:bodyPr/>
                    <a:lstStyle/>
                    <a:p>
                      <a:endParaRPr lang="zh-CN" altLang="en-US"/>
                    </a:p>
                  </a:txBody>
                  <a:tcPr/>
                </a:tc>
                <a:tc vMerge="1">
                  <a:txBody>
                    <a:bodyPr/>
                    <a:lstStyle/>
                    <a:p>
                      <a:endParaRPr lang="zh-CN" altLang="en-US"/>
                    </a:p>
                  </a:txBody>
                  <a:tcPr/>
                </a:tc>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结果</a:t>
                      </a:r>
                      <a:endParaRPr lang="zh-CN" sz="2800" kern="10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dirty="0">
                          <a:effectLst/>
                          <a:latin typeface="Times New Roman"/>
                          <a:ea typeface="方正细黑一_GBK"/>
                          <a:cs typeface="Times New Roman"/>
                        </a:rPr>
                        <a:t>英国承认埃及为独立主权国家，但英国保留了在埃及驻军、控制苏伊士运河、领事裁判权等特权</a:t>
                      </a:r>
                      <a:endParaRPr lang="zh-CN" sz="28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8" name="矩形 7"/>
          <p:cNvSpPr/>
          <p:nvPr/>
        </p:nvSpPr>
        <p:spPr>
          <a:xfrm>
            <a:off x="4873417" y="1753620"/>
            <a:ext cx="1627369"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扎格鲁尔</a:t>
            </a:r>
            <a:endParaRPr lang="zh-CN" altLang="en-US" dirty="0"/>
          </a:p>
        </p:txBody>
      </p:sp>
    </p:spTree>
    <p:extLst>
      <p:ext uri="{BB962C8B-B14F-4D97-AF65-F5344CB8AC3E}">
        <p14:creationId xmlns:p14="http://schemas.microsoft.com/office/powerpoint/2010/main" val="1397938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2770558706"/>
              </p:ext>
            </p:extLst>
          </p:nvPr>
        </p:nvGraphicFramePr>
        <p:xfrm>
          <a:off x="984877" y="911580"/>
          <a:ext cx="10081400" cy="5397820"/>
        </p:xfrm>
        <a:graphic>
          <a:graphicData uri="http://schemas.openxmlformats.org/drawingml/2006/table">
            <a:tbl>
              <a:tblPr/>
              <a:tblGrid>
                <a:gridCol w="1368190"/>
                <a:gridCol w="1656230"/>
                <a:gridCol w="7056980"/>
              </a:tblGrid>
              <a:tr h="1008140">
                <a:tc rowSpan="2">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埃及</a:t>
                      </a:r>
                      <a:endParaRPr lang="zh-CN" sz="2800" kern="100" dirty="0">
                        <a:effectLst/>
                        <a:latin typeface="宋体"/>
                        <a:cs typeface="Courier New"/>
                      </a:endParaRPr>
                    </a:p>
                    <a:p>
                      <a:pPr algn="ctr">
                        <a:lnSpc>
                          <a:spcPct val="150000"/>
                        </a:lnSpc>
                        <a:spcAft>
                          <a:spcPts val="0"/>
                        </a:spcAft>
                        <a:tabLst>
                          <a:tab pos="2430780" algn="l"/>
                        </a:tabLst>
                      </a:pPr>
                      <a:r>
                        <a:rPr lang="zh-CN" sz="2800" b="1" kern="100" dirty="0">
                          <a:effectLst/>
                          <a:latin typeface="Times New Roman"/>
                          <a:ea typeface="方正细黑一_GBK"/>
                          <a:cs typeface="Times New Roman"/>
                        </a:rPr>
                        <a:t>斗争</a:t>
                      </a:r>
                      <a:endParaRPr lang="zh-CN" sz="2800" kern="100" dirty="0">
                        <a:effectLst/>
                        <a:latin typeface="宋体"/>
                        <a:cs typeface="Courier New"/>
                      </a:endParaRPr>
                    </a:p>
                  </a:txBody>
                  <a:tcPr marL="22450" marR="22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第二阶段</a:t>
                      </a:r>
                      <a:endParaRPr lang="zh-CN" sz="2800" kern="100" dirty="0">
                        <a:effectLst/>
                        <a:latin typeface="宋体"/>
                        <a:cs typeface="Courier New"/>
                      </a:endParaRPr>
                    </a:p>
                  </a:txBody>
                  <a:tcPr marL="22450" marR="22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en-US" sz="2800" b="1" kern="100" dirty="0">
                          <a:effectLst/>
                          <a:latin typeface="Times New Roman"/>
                          <a:ea typeface="方正细黑一_GBK"/>
                          <a:cs typeface="Courier New"/>
                        </a:rPr>
                        <a:t>1922</a:t>
                      </a:r>
                      <a:r>
                        <a:rPr lang="zh-CN" sz="2800" b="1" kern="100" dirty="0">
                          <a:effectLst/>
                          <a:latin typeface="Times New Roman"/>
                          <a:ea typeface="方正细黑一_GBK"/>
                          <a:cs typeface="Times New Roman"/>
                        </a:rPr>
                        <a:t>年</a:t>
                      </a:r>
                      <a:r>
                        <a:rPr lang="en-US" sz="2800" b="1" kern="100" dirty="0">
                          <a:effectLst/>
                          <a:latin typeface="Times New Roman"/>
                          <a:ea typeface="方正细黑一_GBK"/>
                          <a:cs typeface="Courier New"/>
                        </a:rPr>
                        <a:t>3</a:t>
                      </a:r>
                      <a:r>
                        <a:rPr lang="zh-CN" sz="2800" b="1" kern="100" dirty="0">
                          <a:effectLst/>
                          <a:latin typeface="Times New Roman"/>
                          <a:ea typeface="方正细黑一_GBK"/>
                          <a:cs typeface="Times New Roman"/>
                        </a:rPr>
                        <a:t>月，埃及宣布为独立的君主立宪国家，</a:t>
                      </a:r>
                      <a:r>
                        <a:rPr lang="en-US" sz="2800" b="1" kern="100" dirty="0">
                          <a:effectLst/>
                          <a:latin typeface="Times New Roman"/>
                          <a:ea typeface="方正细黑一_GBK"/>
                          <a:cs typeface="Courier New"/>
                        </a:rPr>
                        <a:t>1923</a:t>
                      </a:r>
                      <a:r>
                        <a:rPr lang="zh-CN" sz="2800" b="1" kern="100" dirty="0">
                          <a:effectLst/>
                          <a:latin typeface="Times New Roman"/>
                          <a:ea typeface="方正细黑一_GBK"/>
                          <a:cs typeface="Times New Roman"/>
                        </a:rPr>
                        <a:t>年颁布第一部宪法</a:t>
                      </a:r>
                      <a:endParaRPr lang="zh-CN" sz="2800" kern="100" dirty="0">
                        <a:effectLst/>
                        <a:latin typeface="宋体"/>
                        <a:cs typeface="Courier New"/>
                      </a:endParaRPr>
                    </a:p>
                  </a:txBody>
                  <a:tcPr marL="22450" marR="22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7163">
                <a:tc vMerge="1">
                  <a:txBody>
                    <a:bodyPr/>
                    <a:lstStyle/>
                    <a:p>
                      <a:endParaRPr lang="zh-CN" altLang="en-US"/>
                    </a:p>
                  </a:txBody>
                  <a:tcPr/>
                </a:tc>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第三阶段</a:t>
                      </a:r>
                      <a:endParaRPr lang="zh-CN" sz="2800" kern="100">
                        <a:effectLst/>
                        <a:latin typeface="宋体"/>
                        <a:cs typeface="Courier New"/>
                      </a:endParaRPr>
                    </a:p>
                  </a:txBody>
                  <a:tcPr marL="22450" marR="22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华夫脱党进行了护宪运动，要求英国放弃特权，但未获完全成功</a:t>
                      </a:r>
                      <a:endParaRPr lang="zh-CN" sz="2800" kern="100" dirty="0">
                        <a:effectLst/>
                        <a:latin typeface="宋体"/>
                        <a:cs typeface="Courier New"/>
                      </a:endParaRPr>
                    </a:p>
                  </a:txBody>
                  <a:tcPr marL="22450" marR="22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53524">
                <a:tc rowSpan="2">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摩洛哥斗</a:t>
                      </a:r>
                      <a:r>
                        <a:rPr lang="zh-CN" sz="2800" b="1" kern="100" dirty="0" smtClean="0">
                          <a:effectLst/>
                          <a:latin typeface="Times New Roman"/>
                          <a:ea typeface="方正细黑一_GBK"/>
                          <a:cs typeface="Times New Roman"/>
                        </a:rPr>
                        <a:t>争</a:t>
                      </a:r>
                      <a:endParaRPr lang="zh-CN" sz="2800" kern="100" dirty="0">
                        <a:effectLst/>
                        <a:latin typeface="宋体"/>
                        <a:cs typeface="Courier New"/>
                      </a:endParaRPr>
                    </a:p>
                  </a:txBody>
                  <a:tcPr marL="22450" marR="22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概况</a:t>
                      </a:r>
                      <a:endParaRPr lang="zh-CN" sz="2800" kern="100">
                        <a:effectLst/>
                        <a:latin typeface="宋体"/>
                        <a:cs typeface="Courier New"/>
                      </a:endParaRPr>
                    </a:p>
                  </a:txBody>
                  <a:tcPr marL="22450" marR="22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430780" algn="l"/>
                        </a:tabLst>
                      </a:pPr>
                      <a:r>
                        <a:rPr lang="zh-CN" sz="2800" b="1" kern="100" dirty="0">
                          <a:effectLst/>
                          <a:latin typeface="Times New Roman"/>
                          <a:ea typeface="方正细黑一_GBK"/>
                          <a:cs typeface="Times New Roman"/>
                        </a:rPr>
                        <a:t>里夫地区的人民在酋</a:t>
                      </a:r>
                      <a:r>
                        <a:rPr lang="zh-CN" sz="2800" b="1" kern="100" dirty="0" smtClean="0">
                          <a:effectLst/>
                          <a:latin typeface="Times New Roman"/>
                          <a:ea typeface="方正细黑一_GBK"/>
                          <a:cs typeface="Times New Roman"/>
                        </a:rPr>
                        <a:t>长</a:t>
                      </a:r>
                      <a:r>
                        <a:rPr lang="en-US" altLang="zh-CN" sz="2800" b="1" kern="100" dirty="0" smtClean="0">
                          <a:effectLst/>
                          <a:latin typeface="Times New Roman"/>
                          <a:ea typeface="方正细黑一_GBK"/>
                          <a:cs typeface="Times New Roman"/>
                        </a:rPr>
                        <a:t>_______</a:t>
                      </a:r>
                      <a:r>
                        <a:rPr lang="zh-CN" sz="2800" b="1" kern="100" dirty="0" smtClean="0">
                          <a:effectLst/>
                          <a:latin typeface="Times New Roman"/>
                          <a:ea typeface="方正细黑一_GBK"/>
                          <a:cs typeface="Times New Roman"/>
                        </a:rPr>
                        <a:t>领</a:t>
                      </a:r>
                      <a:r>
                        <a:rPr lang="zh-CN" sz="2800" b="1" kern="100" dirty="0">
                          <a:effectLst/>
                          <a:latin typeface="Times New Roman"/>
                          <a:ea typeface="方正细黑一_GBK"/>
                          <a:cs typeface="Times New Roman"/>
                        </a:rPr>
                        <a:t>导下，多次打败西班牙和法国侵略军。</a:t>
                      </a:r>
                      <a:r>
                        <a:rPr lang="en-US" sz="2800" b="1" kern="100" dirty="0">
                          <a:effectLst/>
                          <a:latin typeface="Times New Roman"/>
                          <a:ea typeface="方正细黑一_GBK"/>
                          <a:cs typeface="Courier New"/>
                        </a:rPr>
                        <a:t>1923</a:t>
                      </a:r>
                      <a:r>
                        <a:rPr lang="zh-CN" sz="2800" b="1" kern="100" dirty="0">
                          <a:effectLst/>
                          <a:latin typeface="Times New Roman"/>
                          <a:ea typeface="方正细黑一_GBK"/>
                          <a:cs typeface="Times New Roman"/>
                        </a:rPr>
                        <a:t>年，克里姆联合</a:t>
                      </a:r>
                      <a:r>
                        <a:rPr lang="en-US" sz="2800" b="1" kern="100" dirty="0">
                          <a:effectLst/>
                          <a:latin typeface="Times New Roman"/>
                          <a:ea typeface="方正细黑一_GBK"/>
                          <a:cs typeface="Courier New"/>
                        </a:rPr>
                        <a:t>12</a:t>
                      </a:r>
                      <a:r>
                        <a:rPr lang="zh-CN" sz="2800" b="1" kern="100" dirty="0">
                          <a:effectLst/>
                          <a:latin typeface="Times New Roman"/>
                          <a:ea typeface="方正细黑一_GBK"/>
                          <a:cs typeface="Times New Roman"/>
                        </a:rPr>
                        <a:t>个部落，建立里夫共和</a:t>
                      </a:r>
                      <a:r>
                        <a:rPr lang="zh-CN" sz="2800" b="1" kern="100" dirty="0" smtClean="0">
                          <a:effectLst/>
                          <a:latin typeface="Times New Roman"/>
                          <a:ea typeface="方正细黑一_GBK"/>
                          <a:cs typeface="Times New Roman"/>
                        </a:rPr>
                        <a:t>国</a:t>
                      </a:r>
                      <a:endParaRPr lang="zh-CN" sz="2800" kern="100" dirty="0">
                        <a:effectLst/>
                        <a:latin typeface="宋体"/>
                        <a:cs typeface="Courier New"/>
                      </a:endParaRPr>
                    </a:p>
                  </a:txBody>
                  <a:tcPr marL="22450" marR="22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83976">
                <a:tc vMerge="1">
                  <a:txBody>
                    <a:bodyPr/>
                    <a:lstStyle/>
                    <a:p>
                      <a:endParaRPr lang="zh-CN" altLang="en-US"/>
                    </a:p>
                  </a:txBody>
                  <a:tcPr/>
                </a:tc>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结果</a:t>
                      </a:r>
                      <a:endParaRPr lang="zh-CN" sz="2800" kern="100">
                        <a:effectLst/>
                        <a:latin typeface="宋体"/>
                        <a:cs typeface="Courier New"/>
                      </a:endParaRPr>
                    </a:p>
                  </a:txBody>
                  <a:tcPr marL="22450" marR="22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430780" algn="l"/>
                        </a:tabLst>
                      </a:pPr>
                      <a:r>
                        <a:rPr lang="en-US" sz="2800" b="1" kern="100" dirty="0">
                          <a:effectLst/>
                          <a:latin typeface="Times New Roman"/>
                          <a:ea typeface="方正细黑一_GBK"/>
                          <a:cs typeface="Courier New"/>
                        </a:rPr>
                        <a:t>1926</a:t>
                      </a:r>
                      <a:r>
                        <a:rPr lang="zh-CN" sz="2800" b="1" kern="100" dirty="0">
                          <a:effectLst/>
                          <a:latin typeface="Times New Roman"/>
                          <a:ea typeface="方正细黑一_GBK"/>
                          <a:cs typeface="Times New Roman"/>
                        </a:rPr>
                        <a:t>年，共和国被西、法殖民军扼杀</a:t>
                      </a:r>
                      <a:endParaRPr lang="zh-CN" sz="2800" kern="100" dirty="0">
                        <a:effectLst/>
                        <a:latin typeface="宋体"/>
                        <a:cs typeface="Courier New"/>
                      </a:endParaRPr>
                    </a:p>
                  </a:txBody>
                  <a:tcPr marL="22450" marR="22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984877" y="313420"/>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_GBK"/>
                <a:cs typeface="Times New Roman"/>
              </a:rPr>
              <a:t>续表</a:t>
            </a:r>
            <a:endParaRPr lang="zh-CN" altLang="en-US" dirty="0"/>
          </a:p>
        </p:txBody>
      </p:sp>
      <p:sp>
        <p:nvSpPr>
          <p:cNvPr id="8" name="矩形 7"/>
          <p:cNvSpPr/>
          <p:nvPr/>
        </p:nvSpPr>
        <p:spPr>
          <a:xfrm>
            <a:off x="7639284" y="3625880"/>
            <a:ext cx="1266693"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克里姆</a:t>
            </a:r>
            <a:endParaRPr lang="zh-CN" altLang="en-US" dirty="0"/>
          </a:p>
        </p:txBody>
      </p:sp>
    </p:spTree>
    <p:extLst>
      <p:ext uri="{BB962C8B-B14F-4D97-AF65-F5344CB8AC3E}">
        <p14:creationId xmlns:p14="http://schemas.microsoft.com/office/powerpoint/2010/main" val="4822035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1093535491"/>
              </p:ext>
            </p:extLst>
          </p:nvPr>
        </p:nvGraphicFramePr>
        <p:xfrm>
          <a:off x="1206179" y="1733754"/>
          <a:ext cx="9782817" cy="3063436"/>
        </p:xfrm>
        <a:graphic>
          <a:graphicData uri="http://schemas.openxmlformats.org/drawingml/2006/table">
            <a:tbl>
              <a:tblPr/>
              <a:tblGrid>
                <a:gridCol w="2083018"/>
                <a:gridCol w="1368190"/>
                <a:gridCol w="6331609"/>
              </a:tblGrid>
              <a:tr h="1564516">
                <a:tc rowSpan="2">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埃塞俄比亚抗意斗争</a:t>
                      </a:r>
                      <a:endParaRPr lang="zh-CN" sz="2800" kern="100" dirty="0">
                        <a:effectLst/>
                        <a:latin typeface="宋体"/>
                        <a:cs typeface="Courier New"/>
                      </a:endParaRPr>
                    </a:p>
                  </a:txBody>
                  <a:tcPr marL="61125" marR="611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概况</a:t>
                      </a:r>
                      <a:endParaRPr lang="zh-CN" sz="2800" kern="100" dirty="0">
                        <a:effectLst/>
                        <a:latin typeface="宋体"/>
                        <a:cs typeface="Courier New"/>
                      </a:endParaRPr>
                    </a:p>
                  </a:txBody>
                  <a:tcPr marL="61125" marR="611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430780" algn="l"/>
                        </a:tabLst>
                      </a:pPr>
                      <a:r>
                        <a:rPr lang="en-US" sz="2800" b="1" kern="100" dirty="0">
                          <a:effectLst/>
                          <a:latin typeface="Times New Roman"/>
                          <a:ea typeface="方正细黑一_GBK"/>
                          <a:cs typeface="Courier New"/>
                        </a:rPr>
                        <a:t>1935</a:t>
                      </a:r>
                      <a:r>
                        <a:rPr lang="zh-CN" sz="2800" b="1" kern="100" dirty="0">
                          <a:effectLst/>
                          <a:latin typeface="Times New Roman"/>
                          <a:ea typeface="方正细黑一_GBK"/>
                          <a:cs typeface="Times New Roman"/>
                        </a:rPr>
                        <a:t>年，意大利侵略埃塞俄比亚。</a:t>
                      </a:r>
                      <a:r>
                        <a:rPr lang="en-US" sz="2800" b="1" kern="100" dirty="0">
                          <a:effectLst/>
                          <a:latin typeface="Times New Roman"/>
                          <a:ea typeface="方正细黑一_GBK"/>
                          <a:cs typeface="Courier New"/>
                        </a:rPr>
                        <a:t>1936</a:t>
                      </a:r>
                      <a:r>
                        <a:rPr lang="zh-CN" sz="2800" b="1" kern="100" dirty="0">
                          <a:effectLst/>
                          <a:latin typeface="Times New Roman"/>
                          <a:ea typeface="方正细黑一_GBK"/>
                          <a:cs typeface="Times New Roman"/>
                        </a:rPr>
                        <a:t>年，墨索里尼宣布兼并埃塞俄比亚</a:t>
                      </a:r>
                      <a:endParaRPr lang="zh-CN" sz="2800" kern="100" dirty="0">
                        <a:effectLst/>
                        <a:latin typeface="宋体"/>
                        <a:cs typeface="Courier New"/>
                      </a:endParaRPr>
                    </a:p>
                  </a:txBody>
                  <a:tcPr marL="61125" marR="611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98920">
                <a:tc vMerge="1">
                  <a:txBody>
                    <a:bodyPr/>
                    <a:lstStyle/>
                    <a:p>
                      <a:endParaRPr lang="zh-CN" altLang="en-US"/>
                    </a:p>
                  </a:txBody>
                  <a:tcPr/>
                </a:tc>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结果</a:t>
                      </a:r>
                      <a:endParaRPr lang="zh-CN" sz="2800" kern="100" dirty="0">
                        <a:effectLst/>
                        <a:latin typeface="宋体"/>
                        <a:cs typeface="Courier New"/>
                      </a:endParaRPr>
                    </a:p>
                  </a:txBody>
                  <a:tcPr marL="61125" marR="611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430780" algn="l"/>
                        </a:tabLst>
                      </a:pPr>
                      <a:r>
                        <a:rPr lang="zh-CN" sz="2800" b="1" kern="100" dirty="0">
                          <a:effectLst/>
                          <a:latin typeface="Times New Roman"/>
                          <a:ea typeface="方正细黑一_GBK"/>
                          <a:cs typeface="Times New Roman"/>
                        </a:rPr>
                        <a:t>埃塞俄比亚人民坚持斗争，</a:t>
                      </a:r>
                      <a:r>
                        <a:rPr lang="en-US" sz="2800" b="1" kern="100" dirty="0">
                          <a:effectLst/>
                          <a:latin typeface="Times New Roman"/>
                          <a:ea typeface="方正细黑一_GBK"/>
                          <a:cs typeface="Courier New"/>
                        </a:rPr>
                        <a:t>1941</a:t>
                      </a:r>
                      <a:r>
                        <a:rPr lang="zh-CN" sz="2800" b="1" kern="100" dirty="0">
                          <a:effectLst/>
                          <a:latin typeface="Times New Roman"/>
                          <a:ea typeface="方正细黑一_GBK"/>
                          <a:cs typeface="Times New Roman"/>
                        </a:rPr>
                        <a:t>年恢复了国家独</a:t>
                      </a:r>
                      <a:r>
                        <a:rPr lang="zh-CN" sz="2800" b="1" kern="100" dirty="0" smtClean="0">
                          <a:effectLst/>
                          <a:latin typeface="Times New Roman"/>
                          <a:ea typeface="方正细黑一_GBK"/>
                          <a:cs typeface="Times New Roman"/>
                        </a:rPr>
                        <a:t>立</a:t>
                      </a:r>
                      <a:endParaRPr lang="zh-CN" sz="2800" kern="100" dirty="0">
                        <a:effectLst/>
                        <a:latin typeface="宋体"/>
                        <a:cs typeface="Courier New"/>
                      </a:endParaRPr>
                    </a:p>
                  </a:txBody>
                  <a:tcPr marL="61125" marR="611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1200907" y="1118820"/>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_GBK"/>
                <a:cs typeface="Times New Roman"/>
              </a:rPr>
              <a:t>续表</a:t>
            </a:r>
            <a:endParaRPr lang="zh-CN" altLang="en-US" dirty="0"/>
          </a:p>
        </p:txBody>
      </p:sp>
    </p:spTree>
    <p:extLst>
      <p:ext uri="{BB962C8B-B14F-4D97-AF65-F5344CB8AC3E}">
        <p14:creationId xmlns:p14="http://schemas.microsoft.com/office/powerpoint/2010/main" val="1397938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53779" y="908650"/>
            <a:ext cx="10672548" cy="4525963"/>
          </a:xfrm>
        </p:spPr>
        <p:txBody>
          <a:bodyPr>
            <a:normAutofit/>
          </a:bodyPr>
          <a:lstStyle/>
          <a:p>
            <a:pPr indent="713740" algn="just">
              <a:lnSpc>
                <a:spcPct val="170000"/>
              </a:lnSpc>
              <a:spcAft>
                <a:spcPts val="0"/>
              </a:spcAft>
              <a:tabLst>
                <a:tab pos="2430780" algn="l"/>
              </a:tabLst>
            </a:pPr>
            <a:r>
              <a:rPr lang="en-US" altLang="zh-CN" sz="2800" b="1" kern="100" dirty="0">
                <a:solidFill>
                  <a:srgbClr val="339933"/>
                </a:solidFill>
                <a:latin typeface="Times New Roman"/>
                <a:ea typeface="方正细黑一_GBK"/>
                <a:cs typeface="Courier New"/>
              </a:rPr>
              <a:t>[</a:t>
            </a:r>
            <a:r>
              <a:rPr lang="zh-CN" altLang="zh-CN" sz="2800" b="1" kern="100" dirty="0">
                <a:solidFill>
                  <a:srgbClr val="339933"/>
                </a:solidFill>
                <a:latin typeface="Times New Roman"/>
                <a:ea typeface="方正细黑一_GBK"/>
                <a:cs typeface="Times New Roman"/>
              </a:rPr>
              <a:t>历史认知</a:t>
            </a:r>
            <a:r>
              <a:rPr lang="en-US" altLang="zh-CN" sz="2800" b="1" kern="100" dirty="0">
                <a:solidFill>
                  <a:srgbClr val="339933"/>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　</a:t>
            </a:r>
            <a:r>
              <a:rPr lang="zh-CN" altLang="zh-CN" sz="2800" b="1" kern="100" dirty="0">
                <a:latin typeface="Times New Roman"/>
                <a:ea typeface="方正细黑一_GBK"/>
                <a:cs typeface="Times New Roman"/>
              </a:rPr>
              <a:t>受经济发展水平的限制，非洲民族解放运动尚处于萌芽时期，但在部分地区，民族独立意识已经觉醒，埃及和埃塞俄比亚为其代表。埃塞俄比亚的抗意斗争是世界反法西斯战争的重要组成部分，鼓舞了世界人民反法西斯的斗志和被压迫人民争取民族独立的信心。</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822035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32570"/>
            <a:ext cx="10975658" cy="5040640"/>
          </a:xfrm>
        </p:spPr>
        <p:txBody>
          <a:bodyPr>
            <a:normAutofit/>
          </a:bodyPr>
          <a:lstStyle/>
          <a:p>
            <a:pPr indent="268288" algn="just">
              <a:lnSpc>
                <a:spcPct val="135000"/>
              </a:lnSpc>
              <a:spcAft>
                <a:spcPts val="0"/>
              </a:spcAft>
              <a:tabLst>
                <a:tab pos="2430780" algn="l"/>
              </a:tabLst>
            </a:pPr>
            <a:r>
              <a:rPr lang="zh-CN" altLang="zh-CN" sz="2800" b="1" kern="100" dirty="0">
                <a:solidFill>
                  <a:srgbClr val="C0504D"/>
                </a:solidFill>
                <a:latin typeface="Times New Roman"/>
                <a:ea typeface="方正细黑一_GBK"/>
                <a:cs typeface="Times New Roman"/>
              </a:rPr>
              <a:t>三、拉丁美洲的民族民主革命与改革</a:t>
            </a:r>
            <a:endParaRPr lang="zh-CN" altLang="zh-CN" sz="1050" kern="100" dirty="0">
              <a:latin typeface="宋体"/>
              <a:cs typeface="Courier New"/>
            </a:endParaRPr>
          </a:p>
          <a:p>
            <a:pPr indent="268288"/>
            <a:endParaRPr lang="zh-CN" altLang="en-US" sz="2800" dirty="0"/>
          </a:p>
        </p:txBody>
      </p:sp>
      <p:graphicFrame>
        <p:nvGraphicFramePr>
          <p:cNvPr id="5" name="表格 4"/>
          <p:cNvGraphicFramePr>
            <a:graphicFrameLocks noGrp="1"/>
          </p:cNvGraphicFramePr>
          <p:nvPr>
            <p:extLst>
              <p:ext uri="{D42A27DB-BD31-4B8C-83A1-F6EECF244321}">
                <p14:modId xmlns:p14="http://schemas.microsoft.com/office/powerpoint/2010/main" val="2184523552"/>
              </p:ext>
            </p:extLst>
          </p:nvPr>
        </p:nvGraphicFramePr>
        <p:xfrm>
          <a:off x="984877" y="1052670"/>
          <a:ext cx="10153410" cy="5328357"/>
        </p:xfrm>
        <a:graphic>
          <a:graphicData uri="http://schemas.openxmlformats.org/drawingml/2006/table">
            <a:tbl>
              <a:tblPr/>
              <a:tblGrid>
                <a:gridCol w="1440200"/>
                <a:gridCol w="1224170"/>
                <a:gridCol w="7489040"/>
              </a:tblGrid>
              <a:tr h="1160293">
                <a:tc>
                  <a:txBody>
                    <a:bodyPr/>
                    <a:lstStyle/>
                    <a:p>
                      <a:pPr algn="ctr">
                        <a:lnSpc>
                          <a:spcPct val="135000"/>
                        </a:lnSpc>
                        <a:spcAft>
                          <a:spcPts val="0"/>
                        </a:spcAft>
                        <a:tabLst>
                          <a:tab pos="2430780" algn="l"/>
                        </a:tabLst>
                      </a:pPr>
                      <a:r>
                        <a:rPr lang="zh-CN" sz="2800" b="1" kern="100" dirty="0">
                          <a:effectLst/>
                          <a:latin typeface="Times New Roman"/>
                          <a:ea typeface="方正细黑一_GBK"/>
                          <a:cs typeface="Times New Roman"/>
                        </a:rPr>
                        <a:t>阿根廷</a:t>
                      </a:r>
                      <a:endParaRPr lang="zh-CN" sz="2800" kern="100" dirty="0">
                        <a:effectLst/>
                        <a:latin typeface="宋体"/>
                        <a:cs typeface="Courier New"/>
                      </a:endParaRPr>
                    </a:p>
                  </a:txBody>
                  <a:tcPr marL="35920" marR="35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a:lnSpc>
                          <a:spcPct val="135000"/>
                        </a:lnSpc>
                        <a:spcAft>
                          <a:spcPts val="0"/>
                        </a:spcAft>
                        <a:tabLst>
                          <a:tab pos="2430780" algn="l"/>
                        </a:tabLst>
                      </a:pPr>
                      <a:r>
                        <a:rPr lang="zh-CN" sz="2800" b="1" kern="100" dirty="0">
                          <a:effectLst/>
                          <a:latin typeface="Times New Roman"/>
                          <a:ea typeface="方正细黑一_GBK"/>
                          <a:cs typeface="Times New Roman"/>
                        </a:rPr>
                        <a:t>工人在共产党领导下，举行了反对外国资本的罢工，甚至筑起街垒与警察战斗</a:t>
                      </a:r>
                      <a:endParaRPr lang="zh-CN" sz="2800" kern="100" dirty="0">
                        <a:effectLst/>
                        <a:latin typeface="宋体"/>
                        <a:cs typeface="Courier New"/>
                      </a:endParaRPr>
                    </a:p>
                  </a:txBody>
                  <a:tcPr marL="35920" marR="35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1146909">
                <a:tc>
                  <a:txBody>
                    <a:bodyPr/>
                    <a:lstStyle/>
                    <a:p>
                      <a:pPr algn="ctr">
                        <a:lnSpc>
                          <a:spcPct val="135000"/>
                        </a:lnSpc>
                        <a:spcAft>
                          <a:spcPts val="0"/>
                        </a:spcAft>
                        <a:tabLst>
                          <a:tab pos="2430780" algn="l"/>
                        </a:tabLst>
                      </a:pPr>
                      <a:r>
                        <a:rPr lang="zh-CN" sz="2800" b="1" kern="100">
                          <a:effectLst/>
                          <a:latin typeface="Times New Roman"/>
                          <a:ea typeface="方正细黑一_GBK"/>
                          <a:cs typeface="Times New Roman"/>
                        </a:rPr>
                        <a:t>智利</a:t>
                      </a:r>
                      <a:endParaRPr lang="zh-CN" sz="2800" kern="100">
                        <a:effectLst/>
                        <a:latin typeface="宋体"/>
                        <a:cs typeface="Courier New"/>
                      </a:endParaRPr>
                    </a:p>
                  </a:txBody>
                  <a:tcPr marL="35920" marR="35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a:lnSpc>
                          <a:spcPct val="135000"/>
                        </a:lnSpc>
                        <a:spcAft>
                          <a:spcPts val="0"/>
                        </a:spcAft>
                        <a:tabLst>
                          <a:tab pos="2430780" algn="l"/>
                        </a:tabLst>
                      </a:pPr>
                      <a:r>
                        <a:rPr lang="zh-CN" sz="2800" b="1" kern="100" dirty="0">
                          <a:effectLst/>
                          <a:latin typeface="Times New Roman"/>
                          <a:ea typeface="方正细黑一_GBK"/>
                          <a:cs typeface="Times New Roman"/>
                        </a:rPr>
                        <a:t>左派力量团结其他社会阶层，成</a:t>
                      </a:r>
                      <a:r>
                        <a:rPr lang="zh-CN" sz="2800" b="1" kern="100" dirty="0" smtClean="0">
                          <a:effectLst/>
                          <a:latin typeface="Times New Roman"/>
                          <a:ea typeface="方正细黑一_GBK"/>
                          <a:cs typeface="Times New Roman"/>
                        </a:rPr>
                        <a:t>立</a:t>
                      </a:r>
                      <a:r>
                        <a:rPr lang="en-US" altLang="zh-CN" sz="2800" b="1" kern="100" dirty="0" smtClean="0">
                          <a:effectLst/>
                          <a:latin typeface="Times New Roman"/>
                          <a:ea typeface="方正细黑一_GBK"/>
                          <a:cs typeface="Times New Roman"/>
                        </a:rPr>
                        <a:t>_________</a:t>
                      </a:r>
                      <a:r>
                        <a:rPr lang="zh-CN" sz="2800" b="1" kern="100" dirty="0" smtClean="0">
                          <a:effectLst/>
                          <a:latin typeface="Times New Roman"/>
                          <a:ea typeface="方正细黑一_GBK"/>
                          <a:cs typeface="Times New Roman"/>
                        </a:rPr>
                        <a:t>联</a:t>
                      </a:r>
                      <a:r>
                        <a:rPr lang="zh-CN" sz="2800" b="1" kern="100" dirty="0">
                          <a:effectLst/>
                          <a:latin typeface="Times New Roman"/>
                          <a:ea typeface="方正细黑一_GBK"/>
                          <a:cs typeface="Times New Roman"/>
                        </a:rPr>
                        <a:t>合政府，防止法西斯势力上台</a:t>
                      </a:r>
                      <a:endParaRPr lang="zh-CN" sz="2800" kern="100" dirty="0">
                        <a:effectLst/>
                        <a:latin typeface="宋体"/>
                        <a:cs typeface="Courier New"/>
                      </a:endParaRPr>
                    </a:p>
                  </a:txBody>
                  <a:tcPr marL="35920" marR="35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1205535">
                <a:tc rowSpan="3">
                  <a:txBody>
                    <a:bodyPr/>
                    <a:lstStyle/>
                    <a:p>
                      <a:pPr algn="ctr">
                        <a:lnSpc>
                          <a:spcPct val="135000"/>
                        </a:lnSpc>
                        <a:spcAft>
                          <a:spcPts val="0"/>
                        </a:spcAft>
                        <a:tabLst>
                          <a:tab pos="2430780" algn="l"/>
                        </a:tabLst>
                      </a:pPr>
                      <a:r>
                        <a:rPr lang="zh-CN" sz="2800" b="1" kern="100" dirty="0">
                          <a:effectLst/>
                          <a:latin typeface="Times New Roman"/>
                          <a:ea typeface="方正细黑一_GBK"/>
                          <a:cs typeface="Times New Roman"/>
                        </a:rPr>
                        <a:t>尼加拉</a:t>
                      </a:r>
                      <a:endParaRPr lang="zh-CN" sz="2800" kern="100" dirty="0">
                        <a:effectLst/>
                        <a:latin typeface="宋体"/>
                        <a:cs typeface="Courier New"/>
                      </a:endParaRPr>
                    </a:p>
                    <a:p>
                      <a:pPr algn="ctr">
                        <a:lnSpc>
                          <a:spcPct val="135000"/>
                        </a:lnSpc>
                        <a:spcAft>
                          <a:spcPts val="0"/>
                        </a:spcAft>
                        <a:tabLst>
                          <a:tab pos="2430780" algn="l"/>
                        </a:tabLst>
                      </a:pPr>
                      <a:r>
                        <a:rPr lang="zh-CN" sz="2800" b="1" kern="100" dirty="0">
                          <a:effectLst/>
                          <a:latin typeface="Times New Roman"/>
                          <a:ea typeface="方正细黑一_GBK"/>
                          <a:cs typeface="Times New Roman"/>
                        </a:rPr>
                        <a:t>瓜桑地</a:t>
                      </a:r>
                      <a:endParaRPr lang="zh-CN" sz="2800" kern="100" dirty="0">
                        <a:effectLst/>
                        <a:latin typeface="宋体"/>
                        <a:cs typeface="Courier New"/>
                      </a:endParaRPr>
                    </a:p>
                    <a:p>
                      <a:pPr algn="ctr">
                        <a:lnSpc>
                          <a:spcPct val="135000"/>
                        </a:lnSpc>
                        <a:spcAft>
                          <a:spcPts val="0"/>
                        </a:spcAft>
                        <a:tabLst>
                          <a:tab pos="2430780" algn="l"/>
                        </a:tabLst>
                      </a:pPr>
                      <a:r>
                        <a:rPr lang="zh-CN" sz="2800" b="1" kern="100" dirty="0">
                          <a:effectLst/>
                          <a:latin typeface="Times New Roman"/>
                          <a:ea typeface="方正细黑一_GBK"/>
                          <a:cs typeface="Times New Roman"/>
                        </a:rPr>
                        <a:t>诺的抗</a:t>
                      </a:r>
                      <a:endParaRPr lang="zh-CN" sz="2800" kern="100" dirty="0">
                        <a:effectLst/>
                        <a:latin typeface="宋体"/>
                        <a:cs typeface="Courier New"/>
                      </a:endParaRPr>
                    </a:p>
                    <a:p>
                      <a:pPr algn="ctr">
                        <a:lnSpc>
                          <a:spcPct val="135000"/>
                        </a:lnSpc>
                        <a:spcAft>
                          <a:spcPts val="0"/>
                        </a:spcAft>
                        <a:tabLst>
                          <a:tab pos="2430780" algn="l"/>
                        </a:tabLst>
                      </a:pPr>
                      <a:r>
                        <a:rPr lang="zh-CN" sz="2800" b="1" kern="100" dirty="0">
                          <a:effectLst/>
                          <a:latin typeface="Times New Roman"/>
                          <a:ea typeface="方正细黑一_GBK"/>
                          <a:cs typeface="Times New Roman"/>
                        </a:rPr>
                        <a:t>美斗争</a:t>
                      </a:r>
                      <a:endParaRPr lang="zh-CN" sz="2800" kern="100" dirty="0">
                        <a:effectLst/>
                        <a:latin typeface="宋体"/>
                        <a:cs typeface="Courier New"/>
                      </a:endParaRPr>
                    </a:p>
                  </a:txBody>
                  <a:tcPr marL="35920" marR="35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5000"/>
                        </a:lnSpc>
                        <a:spcAft>
                          <a:spcPts val="0"/>
                        </a:spcAft>
                        <a:tabLst>
                          <a:tab pos="2430780" algn="l"/>
                        </a:tabLst>
                      </a:pPr>
                      <a:r>
                        <a:rPr lang="zh-CN" sz="2800" b="1" kern="100" dirty="0">
                          <a:effectLst/>
                          <a:latin typeface="Times New Roman"/>
                          <a:ea typeface="方正细黑一_GBK"/>
                          <a:cs typeface="Times New Roman"/>
                        </a:rPr>
                        <a:t>目标</a:t>
                      </a:r>
                      <a:endParaRPr lang="zh-CN" sz="2800" kern="100" dirty="0">
                        <a:effectLst/>
                        <a:latin typeface="宋体"/>
                        <a:cs typeface="Courier New"/>
                      </a:endParaRPr>
                    </a:p>
                  </a:txBody>
                  <a:tcPr marL="35920" marR="35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5000"/>
                        </a:lnSpc>
                        <a:spcAft>
                          <a:spcPts val="0"/>
                        </a:spcAft>
                        <a:tabLst>
                          <a:tab pos="2430780" algn="l"/>
                        </a:tabLst>
                      </a:pPr>
                      <a:r>
                        <a:rPr lang="en-US" sz="2800" b="1" kern="100">
                          <a:effectLst/>
                          <a:latin typeface="Times New Roman"/>
                          <a:ea typeface="方正细黑一_GBK"/>
                          <a:cs typeface="Courier New"/>
                        </a:rPr>
                        <a:t>1926</a:t>
                      </a:r>
                      <a:r>
                        <a:rPr lang="zh-CN" sz="2800" b="1" kern="100">
                          <a:effectLst/>
                          <a:latin typeface="Times New Roman"/>
                          <a:ea typeface="方正细黑一_GBK"/>
                          <a:cs typeface="Times New Roman"/>
                        </a:rPr>
                        <a:t>年，桑地诺带领游击队，以玻利瓦尔为</a:t>
                      </a:r>
                      <a:r>
                        <a:rPr lang="en-US" sz="2800" b="1" kern="100">
                          <a:effectLst/>
                          <a:latin typeface="Times New Roman"/>
                          <a:ea typeface="方正细黑一_GBK"/>
                          <a:cs typeface="Courier New"/>
                        </a:rPr>
                        <a:t>“</a:t>
                      </a:r>
                      <a:r>
                        <a:rPr lang="zh-CN" sz="2800" b="1" kern="100">
                          <a:effectLst/>
                          <a:latin typeface="Times New Roman"/>
                          <a:ea typeface="方正细黑一_GBK"/>
                          <a:cs typeface="Times New Roman"/>
                        </a:rPr>
                        <a:t>精神之父</a:t>
                      </a:r>
                      <a:r>
                        <a:rPr lang="en-US" sz="2800" b="1" kern="100">
                          <a:effectLst/>
                          <a:latin typeface="Times New Roman"/>
                          <a:ea typeface="方正细黑一_GBK"/>
                          <a:cs typeface="Courier New"/>
                        </a:rPr>
                        <a:t>”</a:t>
                      </a:r>
                      <a:r>
                        <a:rPr lang="zh-CN" sz="2800" b="1" kern="100">
                          <a:effectLst/>
                          <a:latin typeface="Times New Roman"/>
                          <a:ea typeface="方正细黑一_GBK"/>
                          <a:cs typeface="Times New Roman"/>
                        </a:rPr>
                        <a:t>，以</a:t>
                      </a:r>
                      <a:r>
                        <a:rPr lang="en-US" sz="2800" b="1" kern="100">
                          <a:effectLst/>
                          <a:latin typeface="Times New Roman"/>
                          <a:ea typeface="方正细黑一_GBK"/>
                          <a:cs typeface="Courier New"/>
                        </a:rPr>
                        <a:t>“</a:t>
                      </a:r>
                      <a:r>
                        <a:rPr lang="zh-CN" sz="2800" b="1" kern="100">
                          <a:effectLst/>
                          <a:latin typeface="Times New Roman"/>
                          <a:ea typeface="方正细黑一_GBK"/>
                          <a:cs typeface="Times New Roman"/>
                        </a:rPr>
                        <a:t>把美国侵略者赶出国土</a:t>
                      </a:r>
                      <a:r>
                        <a:rPr lang="en-US" sz="2800" b="1" kern="100">
                          <a:effectLst/>
                          <a:latin typeface="Times New Roman"/>
                          <a:ea typeface="方正细黑一_GBK"/>
                          <a:cs typeface="Courier New"/>
                        </a:rPr>
                        <a:t>”</a:t>
                      </a:r>
                      <a:r>
                        <a:rPr lang="zh-CN" sz="2800" b="1" kern="100">
                          <a:effectLst/>
                          <a:latin typeface="Times New Roman"/>
                          <a:ea typeface="方正细黑一_GBK"/>
                          <a:cs typeface="Times New Roman"/>
                        </a:rPr>
                        <a:t>为目标</a:t>
                      </a:r>
                      <a:endParaRPr lang="zh-CN" sz="2800" kern="100">
                        <a:effectLst/>
                        <a:latin typeface="宋体"/>
                        <a:cs typeface="Courier New"/>
                      </a:endParaRPr>
                    </a:p>
                  </a:txBody>
                  <a:tcPr marL="35920" marR="35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06923">
                <a:tc vMerge="1">
                  <a:txBody>
                    <a:bodyPr/>
                    <a:lstStyle/>
                    <a:p>
                      <a:endParaRPr lang="zh-CN" altLang="en-US"/>
                    </a:p>
                  </a:txBody>
                  <a:tcPr/>
                </a:tc>
                <a:tc>
                  <a:txBody>
                    <a:bodyPr/>
                    <a:lstStyle/>
                    <a:p>
                      <a:pPr algn="ctr">
                        <a:lnSpc>
                          <a:spcPct val="135000"/>
                        </a:lnSpc>
                        <a:spcAft>
                          <a:spcPts val="0"/>
                        </a:spcAft>
                        <a:tabLst>
                          <a:tab pos="2430780" algn="l"/>
                        </a:tabLst>
                      </a:pPr>
                      <a:r>
                        <a:rPr lang="zh-CN" sz="2800" b="1" kern="100">
                          <a:effectLst/>
                          <a:latin typeface="Times New Roman"/>
                          <a:ea typeface="方正细黑一_GBK"/>
                          <a:cs typeface="Times New Roman"/>
                        </a:rPr>
                        <a:t>概况</a:t>
                      </a:r>
                      <a:endParaRPr lang="zh-CN" sz="2800" kern="100">
                        <a:effectLst/>
                        <a:latin typeface="宋体"/>
                        <a:cs typeface="Courier New"/>
                      </a:endParaRPr>
                    </a:p>
                  </a:txBody>
                  <a:tcPr marL="35920" marR="35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5000"/>
                        </a:lnSpc>
                        <a:spcAft>
                          <a:spcPts val="0"/>
                        </a:spcAft>
                        <a:tabLst>
                          <a:tab pos="2430780" algn="l"/>
                        </a:tabLst>
                      </a:pPr>
                      <a:r>
                        <a:rPr lang="zh-CN" sz="2800" b="1" kern="100" dirty="0">
                          <a:effectLst/>
                          <a:latin typeface="Times New Roman"/>
                          <a:ea typeface="方正细黑一_GBK"/>
                          <a:cs typeface="Times New Roman"/>
                        </a:rPr>
                        <a:t>高举象征</a:t>
                      </a:r>
                      <a:r>
                        <a:rPr lang="en-US" sz="2800" b="1" kern="100" dirty="0" smtClean="0">
                          <a:effectLst/>
                          <a:latin typeface="Times New Roman"/>
                          <a:ea typeface="方正细黑一_GBK"/>
                          <a:cs typeface="Courier New"/>
                        </a:rPr>
                        <a:t>“___________”</a:t>
                      </a:r>
                      <a:r>
                        <a:rPr lang="zh-CN" sz="2800" b="1" kern="100" dirty="0">
                          <a:effectLst/>
                          <a:latin typeface="Times New Roman"/>
                          <a:ea typeface="方正细黑一_GBK"/>
                          <a:cs typeface="Times New Roman"/>
                        </a:rPr>
                        <a:t>的红黑双色战旗，与美国扶植的反动独裁政权展开武装斗争</a:t>
                      </a:r>
                      <a:endParaRPr lang="zh-CN" sz="2800" kern="100" dirty="0">
                        <a:effectLst/>
                        <a:latin typeface="宋体"/>
                        <a:cs typeface="Courier New"/>
                      </a:endParaRPr>
                    </a:p>
                  </a:txBody>
                  <a:tcPr marL="35920" marR="35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3462">
                <a:tc vMerge="1">
                  <a:txBody>
                    <a:bodyPr/>
                    <a:lstStyle/>
                    <a:p>
                      <a:endParaRPr lang="zh-CN" altLang="en-US"/>
                    </a:p>
                  </a:txBody>
                  <a:tcPr/>
                </a:tc>
                <a:tc>
                  <a:txBody>
                    <a:bodyPr/>
                    <a:lstStyle/>
                    <a:p>
                      <a:pPr algn="ctr">
                        <a:lnSpc>
                          <a:spcPct val="135000"/>
                        </a:lnSpc>
                        <a:spcAft>
                          <a:spcPts val="0"/>
                        </a:spcAft>
                        <a:tabLst>
                          <a:tab pos="2430780" algn="l"/>
                        </a:tabLst>
                      </a:pPr>
                      <a:r>
                        <a:rPr lang="zh-CN" sz="2800" b="1" kern="100">
                          <a:effectLst/>
                          <a:latin typeface="Times New Roman"/>
                          <a:ea typeface="方正细黑一_GBK"/>
                          <a:cs typeface="Times New Roman"/>
                        </a:rPr>
                        <a:t>结果</a:t>
                      </a:r>
                      <a:endParaRPr lang="zh-CN" sz="2800" kern="100">
                        <a:effectLst/>
                        <a:latin typeface="宋体"/>
                        <a:cs typeface="Courier New"/>
                      </a:endParaRPr>
                    </a:p>
                  </a:txBody>
                  <a:tcPr marL="35920" marR="35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5000"/>
                        </a:lnSpc>
                        <a:spcAft>
                          <a:spcPts val="0"/>
                        </a:spcAft>
                        <a:tabLst>
                          <a:tab pos="2430780" algn="l"/>
                        </a:tabLst>
                      </a:pPr>
                      <a:r>
                        <a:rPr lang="zh-CN" sz="2800" b="1" kern="100" dirty="0">
                          <a:effectLst/>
                          <a:latin typeface="Times New Roman"/>
                          <a:ea typeface="方正细黑一_GBK"/>
                          <a:cs typeface="Times New Roman"/>
                        </a:rPr>
                        <a:t>迫使美军于</a:t>
                      </a:r>
                      <a:r>
                        <a:rPr lang="en-US" sz="2800" b="1" kern="100" dirty="0">
                          <a:effectLst/>
                          <a:latin typeface="Times New Roman"/>
                          <a:ea typeface="方正细黑一_GBK"/>
                          <a:cs typeface="Courier New"/>
                        </a:rPr>
                        <a:t>1933</a:t>
                      </a:r>
                      <a:r>
                        <a:rPr lang="zh-CN" sz="2800" b="1" kern="100" dirty="0">
                          <a:effectLst/>
                          <a:latin typeface="Times New Roman"/>
                          <a:ea typeface="方正细黑一_GBK"/>
                          <a:cs typeface="Times New Roman"/>
                        </a:rPr>
                        <a:t>年撤出尼加拉瓜</a:t>
                      </a:r>
                      <a:endParaRPr lang="zh-CN" sz="2800" kern="100" dirty="0">
                        <a:effectLst/>
                        <a:latin typeface="宋体"/>
                        <a:cs typeface="Courier New"/>
                      </a:endParaRPr>
                    </a:p>
                  </a:txBody>
                  <a:tcPr marL="35920" marR="35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矩形 6"/>
          <p:cNvSpPr/>
          <p:nvPr/>
        </p:nvSpPr>
        <p:spPr>
          <a:xfrm>
            <a:off x="7782678" y="2257690"/>
            <a:ext cx="1627369"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民族阵线</a:t>
            </a:r>
            <a:endParaRPr lang="zh-CN" altLang="en-US" dirty="0"/>
          </a:p>
        </p:txBody>
      </p:sp>
      <p:sp>
        <p:nvSpPr>
          <p:cNvPr id="8" name="矩形 7"/>
          <p:cNvSpPr/>
          <p:nvPr/>
        </p:nvSpPr>
        <p:spPr>
          <a:xfrm>
            <a:off x="5305477" y="4634020"/>
            <a:ext cx="1988045"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自由或死亡</a:t>
            </a:r>
            <a:endParaRPr lang="zh-CN" altLang="en-US" dirty="0"/>
          </a:p>
        </p:txBody>
      </p:sp>
    </p:spTree>
    <p:extLst>
      <p:ext uri="{BB962C8B-B14F-4D97-AF65-F5344CB8AC3E}">
        <p14:creationId xmlns:p14="http://schemas.microsoft.com/office/powerpoint/2010/main" val="1397938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1018629959"/>
              </p:ext>
            </p:extLst>
          </p:nvPr>
        </p:nvGraphicFramePr>
        <p:xfrm>
          <a:off x="696837" y="1221057"/>
          <a:ext cx="10441450" cy="4800303"/>
        </p:xfrm>
        <a:graphic>
          <a:graphicData uri="http://schemas.openxmlformats.org/drawingml/2006/table">
            <a:tbl>
              <a:tblPr/>
              <a:tblGrid>
                <a:gridCol w="1152159"/>
                <a:gridCol w="1296181"/>
                <a:gridCol w="7993110"/>
              </a:tblGrid>
              <a:tr h="1206923">
                <a:tc rowSpan="4">
                  <a:txBody>
                    <a:bodyPr/>
                    <a:lstStyle/>
                    <a:p>
                      <a:pPr algn="ctr">
                        <a:lnSpc>
                          <a:spcPct val="135000"/>
                        </a:lnSpc>
                        <a:spcAft>
                          <a:spcPts val="0"/>
                        </a:spcAft>
                        <a:tabLst>
                          <a:tab pos="2430780" algn="l"/>
                        </a:tabLst>
                      </a:pPr>
                      <a:r>
                        <a:rPr lang="zh-CN" sz="2800" b="1" kern="100" dirty="0">
                          <a:effectLst/>
                          <a:latin typeface="Times New Roman"/>
                          <a:ea typeface="方正细黑一_GBK"/>
                          <a:cs typeface="Times New Roman"/>
                        </a:rPr>
                        <a:t>墨西哥卡德纳斯改革</a:t>
                      </a:r>
                      <a:endParaRPr lang="zh-CN" sz="2800" kern="100" dirty="0">
                        <a:effectLst/>
                        <a:latin typeface="宋体"/>
                        <a:cs typeface="Courier New"/>
                      </a:endParaRPr>
                    </a:p>
                  </a:txBody>
                  <a:tcPr marL="35920" marR="35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5000"/>
                        </a:lnSpc>
                        <a:spcAft>
                          <a:spcPts val="0"/>
                        </a:spcAft>
                        <a:tabLst>
                          <a:tab pos="2430780" algn="l"/>
                        </a:tabLst>
                      </a:pPr>
                      <a:r>
                        <a:rPr lang="zh-CN" sz="2800" b="1" kern="100">
                          <a:effectLst/>
                          <a:latin typeface="Times New Roman"/>
                          <a:ea typeface="方正细黑一_GBK"/>
                          <a:cs typeface="Times New Roman"/>
                        </a:rPr>
                        <a:t>背景</a:t>
                      </a:r>
                      <a:endParaRPr lang="zh-CN" sz="2800" kern="100">
                        <a:effectLst/>
                        <a:latin typeface="宋体"/>
                        <a:cs typeface="Courier New"/>
                      </a:endParaRPr>
                    </a:p>
                  </a:txBody>
                  <a:tcPr marL="35920" marR="35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5000"/>
                        </a:lnSpc>
                        <a:spcAft>
                          <a:spcPts val="0"/>
                        </a:spcAft>
                        <a:tabLst>
                          <a:tab pos="2430780" algn="l"/>
                        </a:tabLst>
                      </a:pPr>
                      <a:r>
                        <a:rPr lang="en-US" sz="2800" b="1" kern="100" dirty="0">
                          <a:effectLst/>
                          <a:latin typeface="Times New Roman"/>
                          <a:ea typeface="方正细黑一_GBK"/>
                          <a:cs typeface="Courier New"/>
                        </a:rPr>
                        <a:t>1917</a:t>
                      </a:r>
                      <a:r>
                        <a:rPr lang="zh-CN" sz="2800" b="1" kern="100" dirty="0">
                          <a:effectLst/>
                          <a:latin typeface="Times New Roman"/>
                          <a:ea typeface="方正细黑一_GBK"/>
                          <a:cs typeface="Times New Roman"/>
                        </a:rPr>
                        <a:t>年墨西哥宪法颁布后，墨西哥进步势力为维护宪法作出了不懈努力</a:t>
                      </a:r>
                      <a:endParaRPr lang="zh-CN" sz="2800" kern="100" dirty="0">
                        <a:effectLst/>
                        <a:latin typeface="宋体"/>
                        <a:cs typeface="Courier New"/>
                      </a:endParaRPr>
                    </a:p>
                  </a:txBody>
                  <a:tcPr marL="35920" marR="35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731">
                <a:tc vMerge="1">
                  <a:txBody>
                    <a:bodyPr/>
                    <a:lstStyle/>
                    <a:p>
                      <a:endParaRPr lang="zh-CN" altLang="en-US"/>
                    </a:p>
                  </a:txBody>
                  <a:tcPr/>
                </a:tc>
                <a:tc>
                  <a:txBody>
                    <a:bodyPr/>
                    <a:lstStyle/>
                    <a:p>
                      <a:pPr algn="ctr">
                        <a:lnSpc>
                          <a:spcPct val="135000"/>
                        </a:lnSpc>
                        <a:spcAft>
                          <a:spcPts val="0"/>
                        </a:spcAft>
                        <a:tabLst>
                          <a:tab pos="2430780" algn="l"/>
                        </a:tabLst>
                      </a:pPr>
                      <a:r>
                        <a:rPr lang="zh-CN" sz="2800" b="1" kern="100">
                          <a:effectLst/>
                          <a:latin typeface="Times New Roman"/>
                          <a:ea typeface="方正细黑一_GBK"/>
                          <a:cs typeface="Times New Roman"/>
                        </a:rPr>
                        <a:t>性质</a:t>
                      </a:r>
                      <a:endParaRPr lang="zh-CN" sz="2800" kern="100">
                        <a:effectLst/>
                        <a:latin typeface="宋体"/>
                        <a:cs typeface="Courier New"/>
                      </a:endParaRPr>
                    </a:p>
                  </a:txBody>
                  <a:tcPr marL="35920" marR="35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5000"/>
                        </a:lnSpc>
                        <a:spcAft>
                          <a:spcPts val="0"/>
                        </a:spcAft>
                        <a:tabLst>
                          <a:tab pos="2430780" algn="l"/>
                        </a:tabLst>
                      </a:pPr>
                      <a:r>
                        <a:rPr lang="zh-CN" sz="2800" b="1" kern="100">
                          <a:effectLst/>
                          <a:latin typeface="Times New Roman"/>
                          <a:ea typeface="方正细黑一_GBK"/>
                          <a:cs typeface="Times New Roman"/>
                        </a:rPr>
                        <a:t>资产阶级性质的改革</a:t>
                      </a:r>
                      <a:endParaRPr lang="zh-CN" sz="2800" kern="100">
                        <a:effectLst/>
                        <a:latin typeface="宋体"/>
                        <a:cs typeface="Courier New"/>
                      </a:endParaRPr>
                    </a:p>
                  </a:txBody>
                  <a:tcPr marL="35920" marR="35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13846">
                <a:tc vMerge="1">
                  <a:txBody>
                    <a:bodyPr/>
                    <a:lstStyle/>
                    <a:p>
                      <a:endParaRPr lang="zh-CN" altLang="en-US"/>
                    </a:p>
                  </a:txBody>
                  <a:tcPr/>
                </a:tc>
                <a:tc>
                  <a:txBody>
                    <a:bodyPr/>
                    <a:lstStyle/>
                    <a:p>
                      <a:pPr algn="ctr">
                        <a:lnSpc>
                          <a:spcPct val="135000"/>
                        </a:lnSpc>
                        <a:spcAft>
                          <a:spcPts val="0"/>
                        </a:spcAft>
                        <a:tabLst>
                          <a:tab pos="2430780" algn="l"/>
                        </a:tabLst>
                      </a:pPr>
                      <a:r>
                        <a:rPr lang="zh-CN" sz="2800" b="1" kern="100">
                          <a:effectLst/>
                          <a:latin typeface="Times New Roman"/>
                          <a:ea typeface="方正细黑一_GBK"/>
                          <a:cs typeface="Times New Roman"/>
                        </a:rPr>
                        <a:t>内容</a:t>
                      </a:r>
                      <a:endParaRPr lang="zh-CN" sz="2800" kern="100">
                        <a:effectLst/>
                        <a:latin typeface="宋体"/>
                        <a:cs typeface="Courier New"/>
                      </a:endParaRPr>
                    </a:p>
                  </a:txBody>
                  <a:tcPr marL="35920" marR="35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35000"/>
                        </a:lnSpc>
                        <a:spcAft>
                          <a:spcPts val="0"/>
                        </a:spcAft>
                        <a:tabLst>
                          <a:tab pos="2430780" algn="l"/>
                        </a:tabLst>
                      </a:pPr>
                      <a:r>
                        <a:rPr lang="zh-CN" sz="2800" b="1" kern="100" dirty="0">
                          <a:effectLst/>
                          <a:latin typeface="宋体"/>
                          <a:cs typeface="宋体"/>
                        </a:rPr>
                        <a:t>①</a:t>
                      </a:r>
                      <a:r>
                        <a:rPr lang="zh-CN" sz="2800" b="1" kern="100" dirty="0">
                          <a:effectLst/>
                          <a:latin typeface="Times New Roman"/>
                          <a:ea typeface="方正细黑一_GBK"/>
                          <a:cs typeface="Times New Roman"/>
                        </a:rPr>
                        <a:t>对内推行土地改革，改</a:t>
                      </a:r>
                      <a:r>
                        <a:rPr lang="zh-CN" sz="2800" b="1" kern="100" dirty="0" smtClean="0">
                          <a:effectLst/>
                          <a:latin typeface="Times New Roman"/>
                          <a:ea typeface="方正细黑一_GBK"/>
                          <a:cs typeface="Times New Roman"/>
                        </a:rPr>
                        <a:t>组</a:t>
                      </a:r>
                      <a:r>
                        <a:rPr lang="en-US" altLang="zh-CN" sz="2800" b="1" kern="100" dirty="0" smtClean="0">
                          <a:effectLst/>
                          <a:latin typeface="Times New Roman"/>
                          <a:ea typeface="方正细黑一_GBK"/>
                          <a:cs typeface="Times New Roman"/>
                        </a:rPr>
                        <a:t>___________</a:t>
                      </a:r>
                      <a:r>
                        <a:rPr lang="zh-CN" sz="2800" b="1" kern="100" dirty="0" smtClean="0">
                          <a:effectLst/>
                          <a:latin typeface="Times New Roman"/>
                          <a:ea typeface="方正细黑一_GBK"/>
                          <a:cs typeface="Times New Roman"/>
                        </a:rPr>
                        <a:t>，</a:t>
                      </a:r>
                      <a:r>
                        <a:rPr lang="zh-CN" sz="2800" b="1" kern="100" dirty="0">
                          <a:effectLst/>
                          <a:latin typeface="Times New Roman"/>
                          <a:ea typeface="方正细黑一_GBK"/>
                          <a:cs typeface="Times New Roman"/>
                        </a:rPr>
                        <a:t>发展教育，限制教会，遏制军人势力，确立总统一任制度；</a:t>
                      </a:r>
                      <a:endParaRPr lang="zh-CN" sz="2800" kern="100" dirty="0">
                        <a:effectLst/>
                        <a:latin typeface="宋体"/>
                        <a:cs typeface="Courier New"/>
                      </a:endParaRPr>
                    </a:p>
                    <a:p>
                      <a:pPr algn="just">
                        <a:lnSpc>
                          <a:spcPct val="135000"/>
                        </a:lnSpc>
                        <a:spcAft>
                          <a:spcPts val="0"/>
                        </a:spcAft>
                        <a:tabLst>
                          <a:tab pos="2430780" algn="l"/>
                        </a:tabLst>
                      </a:pPr>
                      <a:r>
                        <a:rPr lang="zh-CN" sz="2800" b="1" kern="100" dirty="0">
                          <a:effectLst/>
                          <a:latin typeface="宋体"/>
                          <a:cs typeface="宋体"/>
                        </a:rPr>
                        <a:t>②</a:t>
                      </a:r>
                      <a:r>
                        <a:rPr lang="zh-CN" sz="2800" b="1" kern="100" dirty="0">
                          <a:effectLst/>
                          <a:latin typeface="Times New Roman"/>
                          <a:ea typeface="方正细黑一_GBK"/>
                          <a:cs typeface="Times New Roman"/>
                        </a:rPr>
                        <a:t>对外捍卫国家主权和本国资源，</a:t>
                      </a:r>
                      <a:r>
                        <a:rPr lang="zh-CN" sz="2800" b="1" kern="100" dirty="0" smtClean="0">
                          <a:effectLst/>
                          <a:latin typeface="Times New Roman"/>
                          <a:ea typeface="方正细黑一_GBK"/>
                          <a:cs typeface="Times New Roman"/>
                        </a:rPr>
                        <a:t>将</a:t>
                      </a:r>
                      <a:r>
                        <a:rPr lang="en-US" altLang="zh-CN" sz="2800" b="1" kern="100" dirty="0" smtClean="0">
                          <a:effectLst/>
                          <a:latin typeface="Times New Roman"/>
                          <a:ea typeface="方正细黑一_GBK"/>
                          <a:cs typeface="Times New Roman"/>
                        </a:rPr>
                        <a:t>_____</a:t>
                      </a:r>
                      <a:r>
                        <a:rPr lang="zh-CN" sz="2800" b="1" kern="100" dirty="0" smtClean="0">
                          <a:effectLst/>
                          <a:latin typeface="Times New Roman"/>
                          <a:ea typeface="方正细黑一_GBK"/>
                          <a:cs typeface="Times New Roman"/>
                        </a:rPr>
                        <a:t>行</a:t>
                      </a:r>
                      <a:r>
                        <a:rPr lang="zh-CN" sz="2800" b="1" kern="100" dirty="0">
                          <a:effectLst/>
                          <a:latin typeface="Times New Roman"/>
                          <a:ea typeface="方正细黑一_GBK"/>
                          <a:cs typeface="Times New Roman"/>
                        </a:rPr>
                        <a:t>业收归国</a:t>
                      </a:r>
                      <a:r>
                        <a:rPr lang="zh-CN" sz="2800" b="1" kern="100" dirty="0" smtClean="0">
                          <a:effectLst/>
                          <a:latin typeface="Times New Roman"/>
                          <a:ea typeface="方正细黑一_GBK"/>
                          <a:cs typeface="Times New Roman"/>
                        </a:rPr>
                        <a:t>有</a:t>
                      </a:r>
                      <a:endParaRPr lang="zh-CN" sz="2800" kern="100" dirty="0">
                        <a:effectLst/>
                        <a:latin typeface="宋体"/>
                        <a:cs typeface="Courier New"/>
                      </a:endParaRPr>
                    </a:p>
                  </a:txBody>
                  <a:tcPr marL="35920" marR="35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3462">
                <a:tc vMerge="1">
                  <a:txBody>
                    <a:bodyPr/>
                    <a:lstStyle/>
                    <a:p>
                      <a:endParaRPr lang="zh-CN" altLang="en-US"/>
                    </a:p>
                  </a:txBody>
                  <a:tcPr/>
                </a:tc>
                <a:tc>
                  <a:txBody>
                    <a:bodyPr/>
                    <a:lstStyle/>
                    <a:p>
                      <a:pPr algn="ctr">
                        <a:lnSpc>
                          <a:spcPct val="135000"/>
                        </a:lnSpc>
                        <a:spcAft>
                          <a:spcPts val="0"/>
                        </a:spcAft>
                        <a:tabLst>
                          <a:tab pos="2430780" algn="l"/>
                        </a:tabLst>
                      </a:pPr>
                      <a:r>
                        <a:rPr lang="zh-CN" sz="2800" b="1" kern="100">
                          <a:effectLst/>
                          <a:latin typeface="Times New Roman"/>
                          <a:ea typeface="方正细黑一_GBK"/>
                          <a:cs typeface="Times New Roman"/>
                        </a:rPr>
                        <a:t>意义</a:t>
                      </a:r>
                      <a:endParaRPr lang="zh-CN" sz="2800" kern="100">
                        <a:effectLst/>
                        <a:latin typeface="宋体"/>
                        <a:cs typeface="Courier New"/>
                      </a:endParaRPr>
                    </a:p>
                  </a:txBody>
                  <a:tcPr marL="35920" marR="35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35000"/>
                        </a:lnSpc>
                        <a:spcAft>
                          <a:spcPts val="0"/>
                        </a:spcAft>
                        <a:tabLst>
                          <a:tab pos="2430780" algn="l"/>
                        </a:tabLst>
                      </a:pPr>
                      <a:r>
                        <a:rPr lang="zh-CN" sz="2800" b="1" kern="100" dirty="0">
                          <a:effectLst/>
                          <a:latin typeface="Times New Roman"/>
                          <a:ea typeface="方正细黑一_GBK"/>
                          <a:cs typeface="Times New Roman"/>
                        </a:rPr>
                        <a:t>使墨西哥走上了一个相对稳定的发展时期</a:t>
                      </a:r>
                      <a:endParaRPr lang="zh-CN" sz="2800" kern="100" dirty="0">
                        <a:effectLst/>
                        <a:latin typeface="宋体"/>
                        <a:cs typeface="Courier New"/>
                      </a:endParaRPr>
                    </a:p>
                  </a:txBody>
                  <a:tcPr marL="35920" marR="35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7681807" y="3082076"/>
            <a:ext cx="1988045"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国民革命党</a:t>
            </a:r>
            <a:endParaRPr lang="zh-CN" altLang="en-US" dirty="0"/>
          </a:p>
        </p:txBody>
      </p:sp>
      <p:sp>
        <p:nvSpPr>
          <p:cNvPr id="8" name="矩形 7"/>
          <p:cNvSpPr/>
          <p:nvPr/>
        </p:nvSpPr>
        <p:spPr>
          <a:xfrm>
            <a:off x="9080110" y="4267538"/>
            <a:ext cx="906017"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石油</a:t>
            </a:r>
            <a:endParaRPr lang="zh-CN" altLang="en-US" dirty="0"/>
          </a:p>
        </p:txBody>
      </p:sp>
      <p:sp>
        <p:nvSpPr>
          <p:cNvPr id="12" name="矩形 11"/>
          <p:cNvSpPr/>
          <p:nvPr/>
        </p:nvSpPr>
        <p:spPr>
          <a:xfrm>
            <a:off x="624827" y="620610"/>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_GBK"/>
                <a:cs typeface="Times New Roman"/>
              </a:rPr>
              <a:t>续表</a:t>
            </a:r>
            <a:endParaRPr lang="zh-CN" altLang="en-US" dirty="0"/>
          </a:p>
        </p:txBody>
      </p:sp>
    </p:spTree>
    <p:extLst>
      <p:ext uri="{BB962C8B-B14F-4D97-AF65-F5344CB8AC3E}">
        <p14:creationId xmlns:p14="http://schemas.microsoft.com/office/powerpoint/2010/main" val="4822035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495337"/>
            <a:ext cx="10975658" cy="3301853"/>
          </a:xfrm>
        </p:spPr>
        <p:txBody>
          <a:bodyPr>
            <a:normAutofit/>
          </a:bodyPr>
          <a:lstStyle/>
          <a:p>
            <a:pPr indent="713740" algn="just">
              <a:lnSpc>
                <a:spcPct val="170000"/>
              </a:lnSpc>
              <a:spcAft>
                <a:spcPts val="0"/>
              </a:spcAft>
              <a:tabLst>
                <a:tab pos="2430780" algn="l"/>
              </a:tabLst>
            </a:pPr>
            <a:r>
              <a:rPr lang="en-US" altLang="zh-CN" sz="2800" b="1" kern="100" dirty="0">
                <a:solidFill>
                  <a:srgbClr val="339933"/>
                </a:solidFill>
                <a:latin typeface="Times New Roman"/>
                <a:ea typeface="方正细黑一_GBK"/>
                <a:cs typeface="Courier New"/>
              </a:rPr>
              <a:t>[</a:t>
            </a:r>
            <a:r>
              <a:rPr lang="zh-CN" altLang="zh-CN" sz="2800" b="1" kern="100" dirty="0">
                <a:solidFill>
                  <a:srgbClr val="339933"/>
                </a:solidFill>
                <a:latin typeface="Times New Roman"/>
                <a:ea typeface="方正细黑一_GBK"/>
                <a:cs typeface="Times New Roman"/>
              </a:rPr>
              <a:t>历史认知</a:t>
            </a:r>
            <a:r>
              <a:rPr lang="en-US" altLang="zh-CN" sz="2800" b="1" kern="100" dirty="0">
                <a:solidFill>
                  <a:srgbClr val="339933"/>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　</a:t>
            </a:r>
            <a:r>
              <a:rPr lang="zh-CN" altLang="zh-CN" sz="2800" b="1" kern="100" dirty="0">
                <a:latin typeface="Times New Roman"/>
                <a:ea typeface="方正细黑一_GBK"/>
                <a:cs typeface="Times New Roman"/>
              </a:rPr>
              <a:t>就改革的深度和广度来说，卡德纳斯改革是亚非拉改革运动历史上所罕见的。桑地诺的反美游击队和卡德纳斯改革，反映了民族主义思潮和社会主义思潮在拉美的兴起和发展。</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397938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316146"/>
            <a:ext cx="10975658" cy="4525963"/>
          </a:xfrm>
        </p:spPr>
        <p:txBody>
          <a:bodyPr>
            <a:normAutofit/>
          </a:bodyPr>
          <a:lstStyle/>
          <a:p>
            <a:endParaRPr lang="en-US" altLang="zh-CN" sz="2800" dirty="0" smtClean="0"/>
          </a:p>
          <a:p>
            <a:endParaRPr lang="zh-CN" altLang="en-US" sz="2800" dirty="0"/>
          </a:p>
        </p:txBody>
      </p:sp>
      <p:pic>
        <p:nvPicPr>
          <p:cNvPr id="14338" name="Picture 2" descr="理解要深刻.TIF"/>
          <p:cNvPicPr>
            <a:picLocks noChangeAspect="1" noChangeArrowheads="1"/>
          </p:cNvPicPr>
          <p:nvPr/>
        </p:nvPicPr>
        <p:blipFill>
          <a:blip r:embed="rId2" r:link="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785127" y="195463"/>
            <a:ext cx="6045898" cy="894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480807" y="1089509"/>
            <a:ext cx="11161550" cy="5219891"/>
          </a:xfrm>
          <a:prstGeom prst="rect">
            <a:avLst/>
          </a:prstGeom>
        </p:spPr>
        <p:txBody>
          <a:bodyPr wrap="square">
            <a:spAutoFit/>
          </a:bodyPr>
          <a:lstStyle/>
          <a:p>
            <a:pPr algn="ctr">
              <a:lnSpc>
                <a:spcPct val="170000"/>
              </a:lnSpc>
              <a:spcAft>
                <a:spcPts val="0"/>
              </a:spcAft>
              <a:tabLst>
                <a:tab pos="2430780" algn="l"/>
              </a:tabLst>
            </a:pPr>
            <a:r>
              <a:rPr lang="zh-CN" altLang="zh-CN" sz="2800" b="1" kern="100" dirty="0">
                <a:solidFill>
                  <a:srgbClr val="7030A0"/>
                </a:solidFill>
                <a:latin typeface="Times New Roman"/>
                <a:ea typeface="方正细黑一_GBK"/>
                <a:cs typeface="Times New Roman"/>
              </a:rPr>
              <a:t>主题</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一</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　民族民主运动的时代性</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亚非拉民族民主运动高涨的原因</a:t>
            </a:r>
            <a:endParaRPr lang="zh-CN" altLang="zh-CN" sz="1050" kern="100" dirty="0">
              <a:latin typeface="宋体"/>
              <a:cs typeface="Courier New"/>
            </a:endParaRPr>
          </a:p>
          <a:p>
            <a:pPr indent="713740" algn="ctr">
              <a:lnSpc>
                <a:spcPct val="17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史料探究学习</a:t>
            </a:r>
            <a:r>
              <a:rPr lang="en-US" altLang="zh-CN" sz="2800" b="1" kern="100" dirty="0">
                <a:solidFill>
                  <a:srgbClr val="339966"/>
                </a:solidFill>
                <a:latin typeface="Times New Roman"/>
                <a:ea typeface="方正细黑一_GBK"/>
                <a:cs typeface="Courier New"/>
              </a:rPr>
              <a:t>]</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家</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说</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非洲独立运动高涨的原因</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Times New Roman"/>
                <a:ea typeface="方正细黑一_GBK"/>
                <a:cs typeface="Times New Roman"/>
              </a:rPr>
              <a:t>十月革命胜利后苏俄政府公布要求</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不割地不赔款</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的《和平法令》，以及美国总统威尔逊强调且附属民族自决权的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十四点原则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，尽管有本质不同，但对埃及现代民族独立运动的兴起都起到了推动作用。</a:t>
            </a:r>
            <a:r>
              <a:rPr lang="en-US" altLang="zh-CN" sz="2800" b="1" kern="100" dirty="0">
                <a:latin typeface="Times New Roman"/>
                <a:ea typeface="方正细黑一_GBK"/>
                <a:cs typeface="Courier New"/>
              </a:rPr>
              <a:t>1919</a:t>
            </a:r>
            <a:r>
              <a:rPr lang="zh-CN" altLang="zh-CN" sz="2800" b="1" kern="100" dirty="0">
                <a:latin typeface="Times New Roman"/>
                <a:ea typeface="方正细黑一_GBK"/>
                <a:cs typeface="Times New Roman"/>
              </a:rPr>
              <a:t>年</a:t>
            </a: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月</a:t>
            </a:r>
            <a:r>
              <a:rPr lang="en-US" altLang="zh-CN" sz="2800" b="1" kern="100" dirty="0">
                <a:latin typeface="Times New Roman"/>
                <a:ea typeface="方正细黑一_GBK"/>
                <a:cs typeface="Courier New"/>
              </a:rPr>
              <a:t>9</a:t>
            </a:r>
            <a:r>
              <a:rPr lang="zh-CN" altLang="zh-CN" sz="2800" b="1" kern="100" dirty="0">
                <a:latin typeface="Times New Roman"/>
                <a:ea typeface="方正细黑一_GBK"/>
                <a:cs typeface="Times New Roman"/>
              </a:rPr>
              <a:t>日，数以万计的开罗学生走上街头，高呼</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自由</a:t>
            </a:r>
            <a:r>
              <a:rPr lang="zh-CN" altLang="zh-CN" sz="2800" b="1" kern="100" dirty="0" smtClean="0">
                <a:latin typeface="Times New Roman"/>
                <a:ea typeface="方正细黑一_GBK"/>
                <a:cs typeface="Times New Roman"/>
              </a:rPr>
              <a:t>万</a:t>
            </a:r>
            <a:r>
              <a:rPr lang="zh-CN" altLang="zh-CN" sz="2800" b="1" kern="100" dirty="0">
                <a:solidFill>
                  <a:prstClr val="black"/>
                </a:solidFill>
                <a:latin typeface="Times New Roman"/>
                <a:ea typeface="方正细黑一_GBK"/>
                <a:cs typeface="Times New Roman"/>
              </a:rPr>
              <a:t>岁</a:t>
            </a:r>
            <a:r>
              <a:rPr lang="en-US" altLang="zh-CN" sz="2800" b="1" kern="100" dirty="0">
                <a:solidFill>
                  <a:prstClr val="black"/>
                </a:solidFill>
                <a:latin typeface="Times New Roman"/>
                <a:ea typeface="方正细黑一_GBK"/>
                <a:cs typeface="Courier New"/>
              </a:rPr>
              <a:t>”</a:t>
            </a:r>
            <a:endParaRPr lang="zh-CN" altLang="zh-CN" sz="1050" kern="100" dirty="0">
              <a:effectLst/>
              <a:latin typeface="宋体"/>
              <a:cs typeface="Courier New"/>
            </a:endParaRPr>
          </a:p>
        </p:txBody>
      </p:sp>
    </p:spTree>
    <p:extLst>
      <p:ext uri="{BB962C8B-B14F-4D97-AF65-F5344CB8AC3E}">
        <p14:creationId xmlns:p14="http://schemas.microsoft.com/office/powerpoint/2010/main" val="4822035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lvl="0" indent="0" algn="just">
              <a:lnSpc>
                <a:spcPct val="170000"/>
              </a:lnSpc>
              <a:spcBef>
                <a:spcPts val="0"/>
              </a:spcBef>
              <a:tabLst>
                <a:tab pos="2430780" algn="l"/>
              </a:tabLst>
            </a:pPr>
            <a:r>
              <a:rPr lang="en-US" altLang="zh-CN" sz="2800" b="1" kern="100" dirty="0" smtClean="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埃及万岁</a:t>
            </a: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华夫脱党万岁</a:t>
            </a: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等口号，举行示威游行，抗议英国殖民者的残暴统治。两天后，开罗各界民众积极响应，举行罢工、罢市。一些妇女也冲破习俗，揭去面纱加入反英运动行列。</a:t>
            </a:r>
            <a:endParaRPr lang="zh-CN" altLang="zh-CN" sz="1050" kern="100" dirty="0">
              <a:solidFill>
                <a:prstClr val="black"/>
              </a:solidFill>
              <a:latin typeface="宋体"/>
              <a:cs typeface="Courier New"/>
            </a:endParaRPr>
          </a:p>
          <a:p>
            <a:pPr lvl="0" indent="713740" algn="r">
              <a:lnSpc>
                <a:spcPct val="170000"/>
              </a:lnSpc>
              <a:spcBef>
                <a:spcPts val="0"/>
              </a:spcBef>
              <a:tabLst>
                <a:tab pos="2430780" algn="l"/>
              </a:tabLst>
            </a:pP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摘编自马克思主义理论研究和建设工程</a:t>
            </a:r>
            <a:endParaRPr lang="zh-CN" altLang="zh-CN" sz="1050" kern="100" dirty="0">
              <a:solidFill>
                <a:prstClr val="black"/>
              </a:solidFill>
              <a:latin typeface="宋体"/>
              <a:cs typeface="Courier New"/>
            </a:endParaRPr>
          </a:p>
          <a:p>
            <a:pPr lvl="0" indent="713740" algn="r">
              <a:lnSpc>
                <a:spcPct val="170000"/>
              </a:lnSpc>
              <a:spcBef>
                <a:spcPts val="0"/>
              </a:spcBef>
              <a:tabLst>
                <a:tab pos="2430780" algn="l"/>
              </a:tabLst>
            </a:pPr>
            <a:r>
              <a:rPr lang="zh-CN" altLang="zh-CN" sz="2800" b="1" kern="100" dirty="0">
                <a:solidFill>
                  <a:prstClr val="black"/>
                </a:solidFill>
                <a:latin typeface="Times New Roman"/>
                <a:ea typeface="方正细黑一_GBK"/>
                <a:cs typeface="Times New Roman"/>
              </a:rPr>
              <a:t>重点教材《世界现代史</a:t>
            </a: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上册》</a:t>
            </a:r>
            <a:endParaRPr lang="zh-CN" altLang="zh-CN" sz="1050" kern="100" dirty="0">
              <a:solidFill>
                <a:prstClr val="black"/>
              </a:solidFill>
              <a:latin typeface="宋体"/>
              <a:cs typeface="Courier New"/>
            </a:endParaRPr>
          </a:p>
          <a:p>
            <a:endParaRPr lang="zh-CN" altLang="en-US" sz="2800" dirty="0"/>
          </a:p>
        </p:txBody>
      </p:sp>
    </p:spTree>
    <p:extLst>
      <p:ext uri="{BB962C8B-B14F-4D97-AF65-F5344CB8AC3E}">
        <p14:creationId xmlns:p14="http://schemas.microsoft.com/office/powerpoint/2010/main" val="1397938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10"/>
            <a:ext cx="10975658" cy="5472760"/>
          </a:xfrm>
        </p:spPr>
        <p:txBody>
          <a:bodyPr>
            <a:no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问</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题</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探</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墨西哥卡德纳斯改革</a:t>
            </a:r>
            <a:endParaRPr lang="zh-CN" altLang="zh-CN" sz="280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材料</a:t>
            </a:r>
            <a:r>
              <a:rPr lang="en-US" altLang="zh-CN" sz="2800" b="1" kern="100" dirty="0">
                <a:solidFill>
                  <a:srgbClr val="7030A0"/>
                </a:solidFill>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1910</a:t>
            </a:r>
            <a:r>
              <a:rPr lang="zh-CN" altLang="zh-CN" sz="2800" b="1" kern="100" dirty="0">
                <a:latin typeface="Times New Roman"/>
                <a:ea typeface="方正细黑一_GBK"/>
                <a:cs typeface="Times New Roman"/>
              </a:rPr>
              <a:t>年墨西哥爆发资产阶级革命，</a:t>
            </a:r>
            <a:r>
              <a:rPr lang="en-US" altLang="zh-CN" sz="2800" b="1" kern="100" dirty="0">
                <a:latin typeface="Times New Roman"/>
                <a:ea typeface="方正细黑一_GBK"/>
                <a:cs typeface="Courier New"/>
              </a:rPr>
              <a:t>1917</a:t>
            </a:r>
            <a:r>
              <a:rPr lang="zh-CN" altLang="zh-CN" sz="2800" b="1" kern="100" dirty="0">
                <a:latin typeface="Times New Roman"/>
                <a:ea typeface="方正细黑一_GBK"/>
                <a:cs typeface="Times New Roman"/>
              </a:rPr>
              <a:t>年制定了新宪法。但是，因奉行金元与枪炮并用政策的美国干预等原因，国内冲突不断，军事政变频繁。</a:t>
            </a:r>
            <a:r>
              <a:rPr lang="en-US" altLang="zh-CN" sz="2800" b="1" kern="100" dirty="0">
                <a:latin typeface="Times New Roman"/>
                <a:ea typeface="方正细黑一_GBK"/>
                <a:cs typeface="Courier New"/>
              </a:rPr>
              <a:t>1934</a:t>
            </a:r>
            <a:r>
              <a:rPr lang="zh-CN" altLang="zh-CN" sz="2800" b="1" kern="100" dirty="0">
                <a:latin typeface="Times New Roman"/>
                <a:ea typeface="方正细黑一_GBK"/>
                <a:cs typeface="Times New Roman"/>
              </a:rPr>
              <a:t>年</a:t>
            </a:r>
            <a:r>
              <a:rPr lang="en-US" altLang="zh-CN" sz="2800" b="1" kern="100" dirty="0">
                <a:latin typeface="Times New Roman"/>
                <a:ea typeface="方正细黑一_GBK"/>
                <a:cs typeface="Courier New"/>
              </a:rPr>
              <a:t>7</a:t>
            </a:r>
            <a:r>
              <a:rPr lang="zh-CN" altLang="zh-CN" sz="2800" b="1" kern="100" dirty="0">
                <a:latin typeface="Times New Roman"/>
                <a:ea typeface="方正细黑一_GBK"/>
                <a:cs typeface="Times New Roman"/>
              </a:rPr>
              <a:t>月，拉萨罗</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卡德纳斯当选总统，依照新宪法原则实行改革。他实施废除封建大地产法令，在</a:t>
            </a:r>
            <a:r>
              <a:rPr lang="en-US" altLang="zh-CN" sz="2800" b="1" kern="100" dirty="0">
                <a:latin typeface="Times New Roman"/>
                <a:ea typeface="方正细黑一_GBK"/>
                <a:cs typeface="Courier New"/>
              </a:rPr>
              <a:t>6</a:t>
            </a:r>
            <a:r>
              <a:rPr lang="zh-CN" altLang="zh-CN" sz="2800" b="1" kern="100" dirty="0">
                <a:latin typeface="Times New Roman"/>
                <a:ea typeface="方正细黑一_GBK"/>
                <a:cs typeface="Times New Roman"/>
              </a:rPr>
              <a:t>年任期中使将近</a:t>
            </a:r>
            <a:r>
              <a:rPr lang="en-US" altLang="zh-CN" sz="2800" b="1" kern="100" dirty="0">
                <a:latin typeface="Times New Roman"/>
                <a:ea typeface="方正细黑一_GBK"/>
                <a:cs typeface="Courier New"/>
              </a:rPr>
              <a:t>100</a:t>
            </a:r>
            <a:r>
              <a:rPr lang="zh-CN" altLang="zh-CN" sz="2800" b="1" kern="100" dirty="0">
                <a:latin typeface="Times New Roman"/>
                <a:ea typeface="方正细黑一_GBK"/>
                <a:cs typeface="Times New Roman"/>
              </a:rPr>
              <a:t>万农民无偿得到</a:t>
            </a:r>
            <a:r>
              <a:rPr lang="en-US" altLang="zh-CN" sz="2800" b="1" kern="100" dirty="0">
                <a:latin typeface="Times New Roman"/>
                <a:ea typeface="方正细黑一_GBK"/>
                <a:cs typeface="Courier New"/>
              </a:rPr>
              <a:t>4 500</a:t>
            </a:r>
            <a:r>
              <a:rPr lang="zh-CN" altLang="zh-CN" sz="2800" b="1" kern="100" dirty="0">
                <a:latin typeface="Times New Roman"/>
                <a:ea typeface="方正细黑一_GBK"/>
                <a:cs typeface="Times New Roman"/>
              </a:rPr>
              <a:t>万亩土地；</a:t>
            </a:r>
            <a:r>
              <a:rPr lang="en-US" altLang="zh-CN" sz="2800" b="1" kern="100" dirty="0">
                <a:latin typeface="Times New Roman"/>
                <a:ea typeface="方正细黑一_GBK"/>
                <a:cs typeface="Courier New"/>
              </a:rPr>
              <a:t>1937</a:t>
            </a:r>
            <a:r>
              <a:rPr lang="zh-CN" altLang="zh-CN" sz="2800" b="1" kern="100" dirty="0">
                <a:latin typeface="Times New Roman"/>
                <a:ea typeface="方正细黑一_GBK"/>
                <a:cs typeface="Times New Roman"/>
              </a:rPr>
              <a:t>年把外国垄断资本控制的铁路全部收归国有，</a:t>
            </a:r>
            <a:r>
              <a:rPr lang="en-US" altLang="zh-CN" sz="2800" b="1" kern="100" dirty="0">
                <a:latin typeface="Times New Roman"/>
                <a:ea typeface="方正细黑一_GBK"/>
                <a:cs typeface="Courier New"/>
              </a:rPr>
              <a:t>1938</a:t>
            </a:r>
            <a:r>
              <a:rPr lang="zh-CN" altLang="zh-CN" sz="2800" b="1" kern="100" dirty="0">
                <a:latin typeface="Times New Roman"/>
                <a:ea typeface="方正细黑一_GBK"/>
                <a:cs typeface="Times New Roman"/>
              </a:rPr>
              <a:t>年宣布把属于英、美、荷的</a:t>
            </a:r>
            <a:r>
              <a:rPr lang="en-US" altLang="zh-CN" sz="2800" b="1" kern="100" dirty="0">
                <a:latin typeface="Times New Roman"/>
                <a:ea typeface="方正细黑一_GBK"/>
                <a:cs typeface="Courier New"/>
              </a:rPr>
              <a:t>17</a:t>
            </a:r>
            <a:r>
              <a:rPr lang="zh-CN" altLang="zh-CN" sz="2800" b="1" kern="100" dirty="0">
                <a:latin typeface="Times New Roman"/>
                <a:ea typeface="方正细黑一_GBK"/>
                <a:cs typeface="Times New Roman"/>
              </a:rPr>
              <a:t>家石油公司收归</a:t>
            </a:r>
            <a:r>
              <a:rPr lang="zh-CN" altLang="zh-CN" sz="2800" b="1" kern="100" dirty="0" smtClean="0">
                <a:latin typeface="Times New Roman"/>
                <a:ea typeface="方正细黑一_GBK"/>
                <a:cs typeface="Times New Roman"/>
              </a:rPr>
              <a:t>国</a:t>
            </a:r>
            <a:endParaRPr lang="zh-CN" altLang="en-US" sz="2800" dirty="0"/>
          </a:p>
        </p:txBody>
      </p:sp>
    </p:spTree>
    <p:extLst>
      <p:ext uri="{BB962C8B-B14F-4D97-AF65-F5344CB8AC3E}">
        <p14:creationId xmlns:p14="http://schemas.microsoft.com/office/powerpoint/2010/main" val="4822035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81769" y="764630"/>
            <a:ext cx="10744558" cy="5534163"/>
          </a:xfrm>
        </p:spPr>
        <p:txBody>
          <a:bodyPr>
            <a:normAutofit/>
          </a:bodyPr>
          <a:lstStyle/>
          <a:p>
            <a:pPr lvl="0" indent="0" algn="just">
              <a:lnSpc>
                <a:spcPct val="170000"/>
              </a:lnSpc>
              <a:tabLst>
                <a:tab pos="2430780" algn="l"/>
              </a:tabLst>
            </a:pPr>
            <a:r>
              <a:rPr lang="zh-CN" altLang="zh-CN" sz="2800" b="1" kern="100" dirty="0">
                <a:solidFill>
                  <a:prstClr val="black"/>
                </a:solidFill>
                <a:latin typeface="Times New Roman"/>
                <a:ea typeface="方正细黑一_GBK"/>
                <a:cs typeface="Times New Roman"/>
              </a:rPr>
              <a:t>有；在国有化过程中，政府支持工人组织要求，签订了有利于工会的各种集体合同；</a:t>
            </a:r>
            <a:r>
              <a:rPr lang="en-US" altLang="zh-CN" sz="2800" b="1" kern="100" dirty="0">
                <a:solidFill>
                  <a:prstClr val="black"/>
                </a:solidFill>
                <a:latin typeface="Times New Roman"/>
                <a:ea typeface="方正细黑一_GBK"/>
                <a:cs typeface="Courier New"/>
              </a:rPr>
              <a:t>1938</a:t>
            </a:r>
            <a:r>
              <a:rPr lang="zh-CN" altLang="zh-CN" sz="2800" b="1" kern="100" dirty="0">
                <a:solidFill>
                  <a:prstClr val="black"/>
                </a:solidFill>
                <a:latin typeface="Times New Roman"/>
                <a:ea typeface="方正细黑一_GBK"/>
                <a:cs typeface="Times New Roman"/>
              </a:rPr>
              <a:t>年</a:t>
            </a:r>
            <a:r>
              <a:rPr lang="en-US" altLang="zh-CN" sz="2800" b="1" kern="100" dirty="0">
                <a:solidFill>
                  <a:prstClr val="black"/>
                </a:solidFill>
                <a:latin typeface="Times New Roman"/>
                <a:ea typeface="方正细黑一_GBK"/>
                <a:cs typeface="Courier New"/>
              </a:rPr>
              <a:t>3</a:t>
            </a:r>
            <a:r>
              <a:rPr lang="zh-CN" altLang="zh-CN" sz="2800" b="1" kern="100" dirty="0">
                <a:solidFill>
                  <a:prstClr val="black"/>
                </a:solidFill>
                <a:latin typeface="Times New Roman"/>
                <a:ea typeface="方正细黑一_GBK"/>
                <a:cs typeface="Times New Roman"/>
              </a:rPr>
              <a:t>月，改组以军事寡头为主体的执政党，容纳工会、农民和其他群众组织参加等等。卡德纳斯的民族民主思想及其实践，使墨西哥走上了一个相对稳定的发展时期。</a:t>
            </a:r>
            <a:endParaRPr lang="zh-CN" altLang="zh-CN" sz="2800" kern="100" dirty="0">
              <a:solidFill>
                <a:prstClr val="black"/>
              </a:solidFill>
              <a:latin typeface="宋体"/>
              <a:cs typeface="Courier New"/>
            </a:endParaRPr>
          </a:p>
          <a:p>
            <a:pPr lvl="0" indent="713740" algn="r">
              <a:lnSpc>
                <a:spcPct val="170000"/>
              </a:lnSpc>
              <a:tabLst>
                <a:tab pos="2430780" algn="l"/>
              </a:tabLst>
            </a:pP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摘编自吴于廑、齐世荣《世界史</a:t>
            </a: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现代史编》</a:t>
            </a:r>
            <a:endParaRPr lang="zh-CN" altLang="zh-CN" sz="2800" kern="100" dirty="0">
              <a:solidFill>
                <a:prstClr val="black"/>
              </a:solidFill>
              <a:latin typeface="宋体"/>
              <a:cs typeface="Courier New"/>
            </a:endParaRPr>
          </a:p>
          <a:p>
            <a:pPr lvl="0" indent="713740" algn="just">
              <a:lnSpc>
                <a:spcPct val="170000"/>
              </a:lnSpc>
              <a:tabLst>
                <a:tab pos="2430780" algn="l"/>
              </a:tabLst>
            </a:pP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探究</a:t>
            </a: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　根据材料并结合所学知识，概括说明卡德纳斯改革的原因并分析其历史意义。</a:t>
            </a:r>
            <a:endParaRPr lang="zh-CN" altLang="zh-CN" sz="2800" kern="100" dirty="0">
              <a:solidFill>
                <a:prstClr val="black"/>
              </a:solidFill>
              <a:latin typeface="宋体"/>
              <a:cs typeface="Courier New"/>
            </a:endParaRPr>
          </a:p>
          <a:p>
            <a:pPr lvl="0"/>
            <a:endParaRPr lang="zh-CN" altLang="en-US" sz="2800" dirty="0">
              <a:solidFill>
                <a:prstClr val="black"/>
              </a:solidFill>
            </a:endParaRPr>
          </a:p>
        </p:txBody>
      </p:sp>
    </p:spTree>
    <p:extLst>
      <p:ext uri="{BB962C8B-B14F-4D97-AF65-F5344CB8AC3E}">
        <p14:creationId xmlns:p14="http://schemas.microsoft.com/office/powerpoint/2010/main" val="1397938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764630"/>
            <a:ext cx="10975658" cy="5328739"/>
          </a:xfrm>
        </p:spPr>
        <p:txBody>
          <a:bodyPr>
            <a:normAutofit/>
          </a:bodyPr>
          <a:lstStyle/>
          <a:p>
            <a:pPr indent="713740" algn="just">
              <a:lnSpc>
                <a:spcPct val="170000"/>
              </a:lnSpc>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原因：资产阶级革命和新宪法的颁布；美国对墨西哥的侵略和控制；国内军事寡头统治，政局动荡；外国控制经济命脉；封建大地产制存在；工人、农民的支持；社会主义思潮的影响等。</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Times New Roman"/>
                <a:ea typeface="方正细黑一_GBK"/>
                <a:cs typeface="Times New Roman"/>
              </a:rPr>
              <a:t>意义：维护了宪法精神，捍卫了资产阶级革命的胜利成果</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完善了民主政治</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；有利于政局稳定和社会经济的发展；保护了工人和农民的利益；维护了民族独立和国家主权。</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822035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832809"/>
          </a:xfrm>
        </p:spPr>
        <p:txBody>
          <a:bodyPr>
            <a:normAutofit/>
          </a:bodyPr>
          <a:lstStyle/>
          <a:p>
            <a:pPr indent="713740" algn="jus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研</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亚非拉民族独立运动高涨的原因</a:t>
            </a:r>
            <a:endParaRPr lang="zh-CN" altLang="zh-CN" sz="1050" kern="100" dirty="0">
              <a:latin typeface="宋体"/>
              <a:cs typeface="Courier New"/>
            </a:endParaRPr>
          </a:p>
          <a:p>
            <a:pPr indent="713740" algn="just">
              <a:tabLst>
                <a:tab pos="2430780" algn="l"/>
              </a:tabLst>
            </a:pP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材料一</a:t>
            </a:r>
            <a:r>
              <a:rPr lang="en-US" altLang="zh-CN" sz="2800" b="1" kern="100" dirty="0">
                <a:solidFill>
                  <a:srgbClr val="C0504D"/>
                </a:solidFill>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一战期间和战后</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因为帝国主义国家忙于战争，无暇他顾，加之军事订货的增加，使</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殖民地</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民族资本主义经济获得了较快的发展</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这种经济上的变化反映到阶级关系上就是民族资产阶级和无产阶级队伍扩大了，力量增强了，贫苦农民的境况更加恶化，整个被压迫民族与帝国主义的矛盾激化了。</a:t>
            </a:r>
            <a:endParaRPr lang="zh-CN" altLang="zh-CN" sz="1050" kern="100" dirty="0">
              <a:latin typeface="宋体"/>
              <a:cs typeface="Courier New"/>
            </a:endParaRPr>
          </a:p>
          <a:p>
            <a:pPr indent="713740" algn="r">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摘编自王助民等《近现代西方殖民主义史</a:t>
            </a:r>
            <a:endParaRPr lang="zh-CN" altLang="zh-CN" sz="1050" kern="100" dirty="0">
              <a:latin typeface="宋体"/>
              <a:cs typeface="Courier New"/>
            </a:endParaRPr>
          </a:p>
          <a:p>
            <a:pPr indent="713740" algn="r">
              <a:tabLst>
                <a:tab pos="2430780" algn="l"/>
              </a:tabLst>
            </a:pPr>
            <a:r>
              <a:rPr lang="en-US" altLang="zh-CN" sz="2800" b="1" kern="100" dirty="0">
                <a:latin typeface="Times New Roman"/>
                <a:ea typeface="方正细黑一_GBK"/>
                <a:cs typeface="Courier New"/>
              </a:rPr>
              <a:t>(1415—1990)</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397938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92620"/>
            <a:ext cx="10975658" cy="5472760"/>
          </a:xfrm>
        </p:spPr>
        <p:txBody>
          <a:bodyPr>
            <a:normAutofit/>
          </a:bodyPr>
          <a:lstStyle/>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材料二</a:t>
            </a:r>
            <a:r>
              <a:rPr lang="en-US" altLang="zh-CN" sz="2800" b="1" kern="100" dirty="0">
                <a:solidFill>
                  <a:srgbClr val="C0504D"/>
                </a:solidFill>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一战后</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民族自决</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这一革命术语已不仅在欧洲而且在殖民地世界留下了印记。同样具有影响的是社会主义和共产主义的思想体系。第一次世界大战之前，亚洲的知识分子已为西方的自由主义和民族主义所激励</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但现在，他们的后裔很可能引用马克思、列宁或哈罗德</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拉斯基的话。</a:t>
            </a:r>
            <a:endParaRPr lang="zh-CN" altLang="zh-CN" sz="1050" kern="100" dirty="0">
              <a:latin typeface="宋体"/>
              <a:cs typeface="Courier New"/>
            </a:endParaRPr>
          </a:p>
          <a:p>
            <a:pPr indent="713740" algn="r">
              <a:lnSpc>
                <a:spcPct val="170000"/>
              </a:lnSpc>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摘编自斯塔夫里阿诺斯《全球通史：</a:t>
            </a:r>
            <a:endParaRPr lang="zh-CN" altLang="zh-CN" sz="1050" kern="100" dirty="0">
              <a:latin typeface="宋体"/>
              <a:cs typeface="Courier New"/>
            </a:endParaRPr>
          </a:p>
          <a:p>
            <a:pPr indent="713740" algn="r">
              <a:lnSpc>
                <a:spcPct val="170000"/>
              </a:lnSpc>
              <a:spcAft>
                <a:spcPts val="0"/>
              </a:spcAft>
              <a:tabLst>
                <a:tab pos="2430780" algn="l"/>
              </a:tabLst>
            </a:pPr>
            <a:r>
              <a:rPr lang="en-US" altLang="zh-CN" sz="2800" b="1" kern="100" dirty="0">
                <a:latin typeface="Times New Roman"/>
                <a:ea typeface="方正细黑一_GBK"/>
                <a:cs typeface="Courier New"/>
              </a:rPr>
              <a:t>1500</a:t>
            </a:r>
            <a:r>
              <a:rPr lang="zh-CN" altLang="zh-CN" sz="2800" b="1" kern="100" dirty="0">
                <a:latin typeface="Times New Roman"/>
                <a:ea typeface="方正细黑一_GBK"/>
                <a:cs typeface="Times New Roman"/>
              </a:rPr>
              <a:t>年以后的世界</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4822035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825789" y="260560"/>
            <a:ext cx="10456518" cy="6336880"/>
          </a:xfrm>
        </p:spPr>
        <p:txBody>
          <a:bodyPr>
            <a:normAutofit/>
          </a:bodyPr>
          <a:lstStyle/>
          <a:p>
            <a:pPr indent="0" algn="ctr">
              <a:lnSpc>
                <a:spcPct val="17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形成历史解释</a:t>
            </a:r>
            <a:r>
              <a:rPr lang="en-US" altLang="zh-CN" sz="2800" b="1" kern="100" dirty="0">
                <a:solidFill>
                  <a:srgbClr val="339966"/>
                </a:solidFill>
                <a:latin typeface="Times New Roman"/>
                <a:ea typeface="方正细黑一_GBK"/>
                <a:cs typeface="Courier New"/>
              </a:rPr>
              <a:t>]</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一战后出现民族民主运动高潮的原因</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一战期间列强暂时放松了对亚非拉殖民地半殖民地的控制，部分地区民族资本主义获得较大发展，民族资产阶级和无产阶级力量增强。</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一战削弱了帝国主义和殖民主义力量，促进了殖民地半殖民地人民的民族意识觉醒，推动了民族民主</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解放</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运动的发展</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为民族民主运动提供了契机</a:t>
            </a:r>
            <a:r>
              <a:rPr lang="en-US" altLang="zh-CN" sz="2800" b="1" kern="100" dirty="0">
                <a:latin typeface="Times New Roman"/>
                <a:ea typeface="方正细黑一_GBK"/>
                <a:cs typeface="Courier New"/>
              </a:rPr>
              <a:t>)</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397938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92620"/>
            <a:ext cx="10975658" cy="5472760"/>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一战后帝国主义列强卷土重来，妄图通过掠夺殖民地摆脱危机，使宗主国与殖民地矛盾尖锐，直接导致了民族民主运动高潮的出现。</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(4)</a:t>
            </a:r>
            <a:r>
              <a:rPr lang="zh-CN" altLang="zh-CN" sz="2800" b="1" kern="100" dirty="0">
                <a:latin typeface="Times New Roman"/>
                <a:ea typeface="方正细黑一_GBK"/>
                <a:cs typeface="Times New Roman"/>
              </a:rPr>
              <a:t>俄国十月革命的胜利，为殖民地半殖民地人民开辟了一条光明的道路，极大地鼓舞了被压迫民族人民争取民族独立的斗争；沉重打击了帝国主义对世界的统治，改变了</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世纪的世界格局。</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(5)</a:t>
            </a:r>
            <a:r>
              <a:rPr lang="zh-CN" altLang="zh-CN" sz="2800" b="1" kern="100" dirty="0">
                <a:latin typeface="Times New Roman"/>
                <a:ea typeface="方正细黑一_GBK"/>
                <a:cs typeface="Times New Roman"/>
              </a:rPr>
              <a:t>一战后苏俄政府对中国等国的民族民主运动提供了道义和物质上的援助</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4822035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(6)</a:t>
            </a:r>
            <a:r>
              <a:rPr lang="zh-CN" altLang="zh-CN" sz="2800" b="1" kern="100" dirty="0">
                <a:latin typeface="Times New Roman"/>
                <a:ea typeface="方正细黑一_GBK"/>
                <a:cs typeface="Times New Roman"/>
              </a:rPr>
              <a:t>马克思主义在亚非拉的传播。</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(7)1929—1933</a:t>
            </a:r>
            <a:r>
              <a:rPr lang="zh-CN" altLang="zh-CN" sz="2800" b="1" kern="100" dirty="0">
                <a:latin typeface="Times New Roman"/>
                <a:ea typeface="方正细黑一_GBK"/>
                <a:cs typeface="Times New Roman"/>
              </a:rPr>
              <a:t>年经济大危机期间宗主国向殖民地半殖民地国家转嫁危机，加剧了民族矛盾。</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(8)</a:t>
            </a:r>
            <a:r>
              <a:rPr lang="zh-CN" altLang="zh-CN" sz="2800" b="1" kern="100" dirty="0">
                <a:latin typeface="Times New Roman"/>
                <a:ea typeface="方正细黑一_GBK"/>
                <a:cs typeface="Times New Roman"/>
              </a:rPr>
              <a:t>一战后战胜国重新瓜分殖民地，加深了殖民地民族与帝国主义之间的矛盾。</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397938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24827" y="260560"/>
            <a:ext cx="10513460" cy="6408890"/>
          </a:xfrm>
        </p:spPr>
        <p:txBody>
          <a:bodyPr>
            <a:normAutofit/>
          </a:bodyPr>
          <a:lstStyle/>
          <a:p>
            <a:pPr indent="713740" algn="ctr">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迁移强化训练</a:t>
            </a:r>
            <a:r>
              <a:rPr lang="en-US" altLang="zh-CN" sz="2800" b="1" kern="100" dirty="0">
                <a:solidFill>
                  <a:srgbClr val="339966"/>
                </a:solidFill>
                <a:latin typeface="Times New Roman"/>
                <a:ea typeface="方正细黑一_GBK"/>
                <a:cs typeface="Courier New"/>
              </a:rPr>
              <a:t>]</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．第一次世界大战中，殖民宗主国把大量殖民地人民投入战场。在帮助宗主国作战并取得胜利的过程中，殖民地人民认识到，白人不是天命所注定的应当统治有色人种的种族。这表明，第一次世界大</a:t>
            </a:r>
            <a:r>
              <a:rPr lang="zh-CN" altLang="zh-CN" sz="2800" b="1" kern="100" dirty="0" smtClean="0">
                <a:latin typeface="Times New Roman"/>
                <a:ea typeface="方正细黑一_GBK"/>
                <a:cs typeface="Times New Roman"/>
              </a:rPr>
              <a:t>战</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．促进了殖民地国家的民族觉醒</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．瓦解了帝国主义和殖民主义力量</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．摧毁了宗主国对殖民地的统治</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．改变了以欧洲为中心的国际格</a:t>
            </a:r>
            <a:r>
              <a:rPr lang="zh-CN" altLang="zh-CN" sz="2800" b="1" kern="100" dirty="0" smtClean="0">
                <a:latin typeface="Times New Roman"/>
                <a:ea typeface="方正细黑一_GBK"/>
                <a:cs typeface="Times New Roman"/>
              </a:rPr>
              <a:t>局</a:t>
            </a:r>
            <a:endParaRPr lang="zh-CN" altLang="zh-CN" sz="1050" kern="100" dirty="0">
              <a:latin typeface="宋体"/>
              <a:cs typeface="Courier New"/>
            </a:endParaRPr>
          </a:p>
        </p:txBody>
      </p:sp>
    </p:spTree>
    <p:extLst>
      <p:ext uri="{BB962C8B-B14F-4D97-AF65-F5344CB8AC3E}">
        <p14:creationId xmlns:p14="http://schemas.microsoft.com/office/powerpoint/2010/main" val="4822035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825789" y="1135287"/>
            <a:ext cx="10672548" cy="4525963"/>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据</a:t>
            </a:r>
            <a:r>
              <a:rPr lang="zh-CN" altLang="zh-CN" sz="2800" b="1" kern="100" dirty="0">
                <a:latin typeface="Times New Roman"/>
                <a:ea typeface="方正细黑一_GBK"/>
                <a:cs typeface="Times New Roman"/>
              </a:rPr>
              <a:t>材料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殖民地人民认识到，白人不是天命所注定的应当统治有色人种的种族</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可知，第一次世界大战过程中，殖民地人民的思想发生了变化，突破了传统观念，体现了一定的民族觉醒，故选</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397938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832809"/>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．早在</a:t>
            </a:r>
            <a:r>
              <a:rPr lang="en-US" altLang="zh-CN" sz="2800" b="1" kern="100" dirty="0">
                <a:latin typeface="Times New Roman"/>
                <a:ea typeface="方正细黑一_GBK"/>
                <a:cs typeface="Courier New"/>
              </a:rPr>
              <a:t>19</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40</a:t>
            </a:r>
            <a:r>
              <a:rPr lang="zh-CN" altLang="zh-CN" sz="2800" b="1" kern="100" dirty="0">
                <a:latin typeface="Times New Roman"/>
                <a:ea typeface="方正细黑一_GBK"/>
                <a:cs typeface="Times New Roman"/>
              </a:rPr>
              <a:t>年代，拉丁美洲就已经有近</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个国家获得民族独立。</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世纪上半期，独立后的拉美又进入民族民主革命改革时期，这主要是因</a:t>
            </a:r>
            <a:r>
              <a:rPr lang="zh-CN" altLang="zh-CN" sz="2800" b="1" kern="100" dirty="0" smtClean="0">
                <a:latin typeface="Times New Roman"/>
                <a:ea typeface="方正细黑一_GBK"/>
                <a:cs typeface="Times New Roman"/>
              </a:rPr>
              <a:t>为</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．美国干涉拉美各国内政</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．帝国主义瓜分整个拉丁美洲</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．十月社会主义革命鼓舞</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．拉美开始出现无产阶级政</a:t>
            </a:r>
            <a:r>
              <a:rPr lang="zh-CN" altLang="zh-CN" sz="2800" b="1" kern="100" dirty="0" smtClean="0">
                <a:latin typeface="Times New Roman"/>
                <a:ea typeface="方正细黑一_GBK"/>
                <a:cs typeface="Times New Roman"/>
              </a:rPr>
              <a:t>党</a:t>
            </a:r>
            <a:endParaRPr lang="zh-CN" altLang="zh-CN" sz="1050" kern="100" dirty="0">
              <a:latin typeface="宋体"/>
              <a:cs typeface="Courier New"/>
            </a:endParaRPr>
          </a:p>
        </p:txBody>
      </p:sp>
    </p:spTree>
    <p:extLst>
      <p:ext uri="{BB962C8B-B14F-4D97-AF65-F5344CB8AC3E}">
        <p14:creationId xmlns:p14="http://schemas.microsoft.com/office/powerpoint/2010/main" val="4822035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124680"/>
            <a:ext cx="10975658" cy="5318133"/>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en-US" altLang="zh-CN" sz="2800" b="1" kern="100" dirty="0" smtClean="0">
                <a:latin typeface="Times New Roman"/>
                <a:ea typeface="方正细黑一_GBK"/>
                <a:cs typeface="Courier New"/>
              </a:rPr>
              <a:t>20</a:t>
            </a:r>
            <a:r>
              <a:rPr lang="zh-CN" altLang="zh-CN" sz="2800" b="1" kern="100" dirty="0">
                <a:latin typeface="Times New Roman"/>
                <a:ea typeface="方正细黑一_GBK"/>
                <a:cs typeface="Times New Roman"/>
              </a:rPr>
              <a:t>世纪上半期，美国完成第二次工业革命后，干涉拉美各国内政，严重阻碍了拉丁美洲各国的发展，因此独立后的拉美又进入民族民主革命改革时期，故选</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项；此时拉美各国基本独立，排除</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十月社会主义革命鼓舞</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是拉美共产党兴起的原因，排除</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项；此项是次要原因，排除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397938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836640"/>
            <a:ext cx="10975658" cy="5256729"/>
          </a:xfrm>
        </p:spPr>
        <p:txBody>
          <a:bodyPr>
            <a:normAutofit/>
          </a:bodyPr>
          <a:lstStyle/>
          <a:p>
            <a:pPr indent="713740" algn="jus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年代的甘地认为：</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印度的得救在于抛弃它五十年来所学到的东西。铁路、电报、律师、医生等都必须丢开。</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他还主张恢复以手纺车为标志的农村工业。这表明</a:t>
            </a:r>
            <a:r>
              <a:rPr lang="zh-CN" altLang="zh-CN" sz="2800" b="1" kern="100" dirty="0" smtClean="0">
                <a:latin typeface="Times New Roman"/>
                <a:ea typeface="方正细黑一_GBK"/>
                <a:cs typeface="Times New Roman"/>
              </a:rPr>
              <a:t>他</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．反对西方工业文明的入侵</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．竭力保护民族资本主义经济</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．主张人们简单淳朴地生活</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．认为工业化带来的社会倒</a:t>
            </a:r>
            <a:r>
              <a:rPr lang="zh-CN" altLang="zh-CN" sz="2800" b="1" kern="100" dirty="0" smtClean="0">
                <a:latin typeface="Times New Roman"/>
                <a:ea typeface="方正细黑一_GBK"/>
                <a:cs typeface="Times New Roman"/>
              </a:rPr>
              <a:t>退</a:t>
            </a:r>
            <a:endParaRPr lang="zh-CN" altLang="zh-CN" sz="1050" kern="100" dirty="0">
              <a:latin typeface="宋体"/>
              <a:cs typeface="Courier New"/>
            </a:endParaRPr>
          </a:p>
        </p:txBody>
      </p:sp>
    </p:spTree>
    <p:extLst>
      <p:ext uri="{BB962C8B-B14F-4D97-AF65-F5344CB8AC3E}">
        <p14:creationId xmlns:p14="http://schemas.microsoft.com/office/powerpoint/2010/main" val="4822035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052670"/>
            <a:ext cx="10975658" cy="5030093"/>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甘</a:t>
            </a:r>
            <a:r>
              <a:rPr lang="zh-CN" altLang="zh-CN" sz="2800" b="1" kern="100" dirty="0">
                <a:latin typeface="Times New Roman"/>
                <a:ea typeface="方正细黑一_GBK"/>
                <a:cs typeface="Times New Roman"/>
              </a:rPr>
              <a:t>地主张反对西方工业文明的入侵，与英印当局斗争，故选</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项；甘地抵制西方文明，主张回归传统手工业，故</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项说法错误，排除；甘地作为印度民族运动的领袖，其非暴力不合作运动的目的是反抗英国入侵，争取民族独立，排除</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项；工业化带来社会倒退的说法与史实不符，排除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397938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10"/>
            <a:ext cx="10975658" cy="5904820"/>
          </a:xfrm>
        </p:spPr>
        <p:txBody>
          <a:bodyPr>
            <a:normAutofit/>
          </a:bodyPr>
          <a:lstStyle/>
          <a:p>
            <a:pPr indent="713740" algn="just">
              <a:tabLst>
                <a:tab pos="2430780" algn="l"/>
              </a:tabLst>
            </a:pPr>
            <a:r>
              <a:rPr lang="en-US" altLang="zh-CN" sz="2800" b="1" kern="100" dirty="0">
                <a:latin typeface="Times New Roman"/>
                <a:ea typeface="方正细黑一_GBK"/>
                <a:cs typeface="Courier New"/>
              </a:rPr>
              <a:t>4</a:t>
            </a:r>
            <a:r>
              <a:rPr lang="zh-CN" altLang="zh-CN" sz="2800" b="1" kern="100" dirty="0">
                <a:latin typeface="Times New Roman"/>
                <a:ea typeface="方正细黑一_GBK"/>
                <a:cs typeface="Times New Roman"/>
              </a:rPr>
              <a:t>．自清末至</a:t>
            </a:r>
            <a:r>
              <a:rPr lang="en-US" altLang="zh-CN" sz="2800" b="1" kern="100" dirty="0">
                <a:latin typeface="Times New Roman"/>
                <a:ea typeface="方正细黑一_GBK"/>
                <a:cs typeface="Courier New"/>
              </a:rPr>
              <a:t>1922</a:t>
            </a:r>
            <a:r>
              <a:rPr lang="zh-CN" altLang="zh-CN" sz="2800" b="1" kern="100" dirty="0">
                <a:latin typeface="Times New Roman"/>
                <a:ea typeface="方正细黑一_GBK"/>
                <a:cs typeface="Times New Roman"/>
              </a:rPr>
              <a:t>年，孙中山及其追随者</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致力于合纵连横之谋略，迷恋于单纯军事斗争</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，革命事业屡遭挫折。</a:t>
            </a:r>
            <a:r>
              <a:rPr lang="en-US" altLang="zh-CN" sz="2800" b="1" kern="100" dirty="0">
                <a:latin typeface="Times New Roman"/>
                <a:ea typeface="方正细黑一_GBK"/>
                <a:cs typeface="Courier New"/>
              </a:rPr>
              <a:t>1923</a:t>
            </a:r>
            <a:r>
              <a:rPr lang="zh-CN" altLang="zh-CN" sz="2800" b="1" kern="100" dirty="0">
                <a:latin typeface="Times New Roman"/>
                <a:ea typeface="方正细黑一_GBK"/>
                <a:cs typeface="Times New Roman"/>
              </a:rPr>
              <a:t>年，孙中山在上海发表宣言，毅然决定采取</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联俄、联共、扶助农工</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的新政策，重新改组国民党。这一重大举措表</a:t>
            </a:r>
            <a:r>
              <a:rPr lang="zh-CN" altLang="zh-CN" sz="2800" b="1" kern="100" dirty="0" smtClean="0">
                <a:latin typeface="Times New Roman"/>
                <a:ea typeface="方正细黑一_GBK"/>
                <a:cs typeface="Times New Roman"/>
              </a:rPr>
              <a:t>明</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．国民党开始致力于动员民众参加革命</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．国民党的性质发生重大改变</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．孙中山已成为伟大的无产阶级革命家</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．国共合作有坚实的政治基</a:t>
            </a:r>
            <a:r>
              <a:rPr lang="zh-CN" altLang="zh-CN" sz="2800" b="1" kern="100" dirty="0" smtClean="0">
                <a:latin typeface="Times New Roman"/>
                <a:ea typeface="方正细黑一_GBK"/>
                <a:cs typeface="Times New Roman"/>
              </a:rPr>
              <a:t>础</a:t>
            </a:r>
            <a:endParaRPr lang="zh-CN" altLang="zh-CN" sz="1050" kern="100" dirty="0">
              <a:latin typeface="宋体"/>
              <a:cs typeface="Courier New"/>
            </a:endParaRPr>
          </a:p>
        </p:txBody>
      </p:sp>
    </p:spTree>
    <p:extLst>
      <p:ext uri="{BB962C8B-B14F-4D97-AF65-F5344CB8AC3E}">
        <p14:creationId xmlns:p14="http://schemas.microsoft.com/office/powerpoint/2010/main" val="4822035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92620"/>
            <a:ext cx="10975658" cy="5760800"/>
          </a:xfrm>
        </p:spPr>
        <p:txBody>
          <a:bodyPr>
            <a:normAutofit/>
          </a:bodyPr>
          <a:lstStyle/>
          <a:p>
            <a:pPr indent="713740" algn="just">
              <a:lnSpc>
                <a:spcPct val="170000"/>
              </a:lnSpc>
              <a:tabLst>
                <a:tab pos="2430780" algn="l"/>
              </a:tabLst>
            </a:pPr>
            <a:r>
              <a:rPr lang="zh-CN" altLang="zh-CN" sz="2800" b="1" kern="100" dirty="0" smtClean="0">
                <a:solidFill>
                  <a:srgbClr val="FF0000"/>
                </a:solidFill>
                <a:latin typeface="Times New Roman"/>
                <a:ea typeface="方正细黑一_GBK"/>
                <a:cs typeface="Times New Roman"/>
              </a:rPr>
              <a:t>答案：</a:t>
            </a:r>
            <a:r>
              <a:rPr lang="en-US" altLang="zh-CN" sz="2800" b="1" kern="100" dirty="0" smtClean="0">
                <a:latin typeface="Times New Roman"/>
                <a:ea typeface="方正细黑一_GBK"/>
                <a:cs typeface="Courier New"/>
              </a:rPr>
              <a:t>A</a:t>
            </a:r>
            <a:r>
              <a:rPr lang="zh-CN" altLang="zh-CN" sz="2800" b="1" kern="100" dirty="0" smtClean="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tabLst>
                <a:tab pos="2430780" algn="l"/>
              </a:tabLst>
            </a:pPr>
            <a:r>
              <a:rPr lang="zh-CN" altLang="zh-CN" sz="2800" b="1" kern="100" dirty="0" smtClean="0">
                <a:solidFill>
                  <a:srgbClr val="FF0000"/>
                </a:solidFill>
                <a:latin typeface="Times New Roman"/>
                <a:ea typeface="方正细黑一_GBK"/>
                <a:cs typeface="Times New Roman"/>
              </a:rPr>
              <a:t>解析：</a:t>
            </a:r>
            <a:r>
              <a:rPr lang="zh-CN" altLang="zh-CN" sz="2800" b="1" kern="100" dirty="0" smtClean="0">
                <a:latin typeface="Times New Roman"/>
                <a:ea typeface="方正细黑一_GBK"/>
                <a:cs typeface="Times New Roman"/>
              </a:rPr>
              <a:t>据材料</a:t>
            </a:r>
            <a:r>
              <a:rPr lang="en-US" altLang="zh-CN" sz="2800" b="1" kern="100" dirty="0" smtClean="0">
                <a:latin typeface="Times New Roman"/>
                <a:ea typeface="方正细黑一_GBK"/>
                <a:cs typeface="Courier New"/>
              </a:rPr>
              <a:t>“1923</a:t>
            </a:r>
            <a:r>
              <a:rPr lang="zh-CN" altLang="zh-CN" sz="2800" b="1" kern="100" dirty="0" smtClean="0">
                <a:latin typeface="Times New Roman"/>
                <a:ea typeface="方正细黑一_GBK"/>
                <a:cs typeface="Times New Roman"/>
              </a:rPr>
              <a:t>年，孙中山</a:t>
            </a:r>
            <a:r>
              <a:rPr lang="en-US" altLang="zh-CN" sz="2800" b="1" kern="100" dirty="0" smtClean="0">
                <a:latin typeface="Times New Roman"/>
                <a:ea typeface="方正细黑一_GBK"/>
                <a:cs typeface="Courier New"/>
              </a:rPr>
              <a:t>……</a:t>
            </a:r>
            <a:r>
              <a:rPr lang="zh-CN" altLang="zh-CN" sz="2800" b="1" kern="100" dirty="0" smtClean="0">
                <a:latin typeface="Times New Roman"/>
                <a:ea typeface="方正细黑一_GBK"/>
                <a:cs typeface="Times New Roman"/>
              </a:rPr>
              <a:t>决定采取</a:t>
            </a:r>
            <a:r>
              <a:rPr lang="en-US" altLang="zh-CN" sz="2800" b="1" kern="100" dirty="0" smtClean="0">
                <a:latin typeface="Times New Roman"/>
                <a:ea typeface="方正细黑一_GBK"/>
                <a:cs typeface="Courier New"/>
              </a:rPr>
              <a:t>‘</a:t>
            </a:r>
            <a:r>
              <a:rPr lang="zh-CN" altLang="zh-CN" sz="2800" b="1" kern="100" dirty="0" smtClean="0">
                <a:latin typeface="Times New Roman"/>
                <a:ea typeface="方正细黑一_GBK"/>
                <a:cs typeface="Times New Roman"/>
              </a:rPr>
              <a:t>联俄、联共、扶助农工</a:t>
            </a:r>
            <a:r>
              <a:rPr lang="en-US" altLang="zh-CN" sz="2800" b="1" kern="100" dirty="0" smtClean="0">
                <a:latin typeface="Times New Roman"/>
                <a:ea typeface="方正细黑一_GBK"/>
                <a:cs typeface="Courier New"/>
              </a:rPr>
              <a:t>’</a:t>
            </a:r>
            <a:r>
              <a:rPr lang="zh-CN" altLang="zh-CN" sz="2800" b="1" kern="100" dirty="0" smtClean="0">
                <a:latin typeface="Times New Roman"/>
                <a:ea typeface="方正细黑一_GBK"/>
                <a:cs typeface="Times New Roman"/>
              </a:rPr>
              <a:t>的新政策，重新改组国民党</a:t>
            </a:r>
            <a:r>
              <a:rPr lang="en-US" altLang="zh-CN" sz="2800" b="1" kern="100" dirty="0" smtClean="0">
                <a:latin typeface="Times New Roman"/>
                <a:ea typeface="方正细黑一_GBK"/>
                <a:cs typeface="Courier New"/>
              </a:rPr>
              <a:t>”</a:t>
            </a:r>
            <a:r>
              <a:rPr lang="zh-CN" altLang="zh-CN" sz="2800" b="1" kern="100" dirty="0" smtClean="0">
                <a:latin typeface="Times New Roman"/>
                <a:ea typeface="方正细黑一_GBK"/>
                <a:cs typeface="Times New Roman"/>
              </a:rPr>
              <a:t>并结合所学知识可知，国民党开始致力于动员民众参加革命，故选</a:t>
            </a:r>
            <a:r>
              <a:rPr lang="en-US" altLang="zh-CN" sz="2800" b="1" kern="100" dirty="0" smtClean="0">
                <a:latin typeface="Times New Roman"/>
                <a:ea typeface="方正细黑一_GBK"/>
                <a:cs typeface="Courier New"/>
              </a:rPr>
              <a:t>A</a:t>
            </a:r>
            <a:r>
              <a:rPr lang="zh-CN" altLang="zh-CN" sz="2800" b="1" kern="100" dirty="0" smtClean="0">
                <a:latin typeface="Times New Roman"/>
                <a:ea typeface="方正细黑一_GBK"/>
                <a:cs typeface="Times New Roman"/>
              </a:rPr>
              <a:t>项；根据所学知识可知，国民党仍是资产阶级性质的政党，排除</a:t>
            </a:r>
            <a:r>
              <a:rPr lang="en-US" altLang="zh-CN" sz="2800" b="1" kern="100" dirty="0" smtClean="0">
                <a:latin typeface="Times New Roman"/>
                <a:ea typeface="方正细黑一_GBK"/>
                <a:cs typeface="Courier New"/>
              </a:rPr>
              <a:t>B</a:t>
            </a:r>
            <a:r>
              <a:rPr lang="zh-CN" altLang="zh-CN" sz="2800" b="1" kern="100" dirty="0" smtClean="0">
                <a:latin typeface="Times New Roman"/>
                <a:ea typeface="方正细黑一_GBK"/>
                <a:cs typeface="Times New Roman"/>
              </a:rPr>
              <a:t>项；孙中山是资产阶级革命家，而非无产阶级革命家，排除</a:t>
            </a:r>
            <a:r>
              <a:rPr lang="en-US" altLang="zh-CN" sz="2800" b="1" kern="100" dirty="0" smtClean="0">
                <a:latin typeface="Times New Roman"/>
                <a:ea typeface="方正细黑一_GBK"/>
                <a:cs typeface="Courier New"/>
              </a:rPr>
              <a:t>C</a:t>
            </a:r>
            <a:r>
              <a:rPr lang="zh-CN" altLang="zh-CN" sz="2800" b="1" kern="100" dirty="0" smtClean="0">
                <a:latin typeface="Times New Roman"/>
                <a:ea typeface="方正细黑一_GBK"/>
                <a:cs typeface="Times New Roman"/>
              </a:rPr>
              <a:t>项；材料强调的是国民党发动民众参加革命，而非强调国共合作，排除</a:t>
            </a:r>
            <a:r>
              <a:rPr lang="en-US" altLang="zh-CN" sz="2800" b="1" kern="100" dirty="0" smtClean="0">
                <a:latin typeface="Times New Roman"/>
                <a:ea typeface="方正细黑一_GBK"/>
                <a:cs typeface="Courier New"/>
              </a:rPr>
              <a:t>D</a:t>
            </a:r>
            <a:r>
              <a:rPr lang="zh-CN" altLang="zh-CN" sz="2800" b="1" kern="100" dirty="0" smtClean="0">
                <a:latin typeface="Times New Roman"/>
                <a:ea typeface="方正细黑一_GBK"/>
                <a:cs typeface="Times New Roman"/>
              </a:rPr>
              <a:t>项。</a:t>
            </a:r>
            <a:endParaRPr lang="zh-CN" altLang="zh-CN" sz="1050" kern="100" dirty="0" smtClean="0">
              <a:latin typeface="宋体"/>
              <a:cs typeface="Courier New"/>
            </a:endParaRPr>
          </a:p>
        </p:txBody>
      </p:sp>
    </p:spTree>
    <p:extLst>
      <p:ext uri="{BB962C8B-B14F-4D97-AF65-F5344CB8AC3E}">
        <p14:creationId xmlns:p14="http://schemas.microsoft.com/office/powerpoint/2010/main" val="1397938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10"/>
            <a:ext cx="10975658" cy="5688790"/>
          </a:xfrm>
        </p:spPr>
        <p:txBody>
          <a:bodyPr>
            <a:noAutofit/>
          </a:bodyPr>
          <a:lstStyle/>
          <a:p>
            <a:pPr indent="0" algn="ctr">
              <a:tabLst>
                <a:tab pos="2430780" algn="l"/>
              </a:tabLst>
            </a:pPr>
            <a:r>
              <a:rPr lang="zh-CN" altLang="zh-CN" sz="2800" b="1" kern="100" dirty="0">
                <a:solidFill>
                  <a:srgbClr val="7030A0"/>
                </a:solidFill>
                <a:latin typeface="Times New Roman"/>
                <a:ea typeface="方正细黑一_GBK"/>
                <a:cs typeface="Times New Roman"/>
              </a:rPr>
              <a:t>主题</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二</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　民族民主运动的多样性</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亚非拉民族民主运动的特点</a:t>
            </a:r>
            <a:endParaRPr lang="zh-CN" altLang="zh-CN" sz="2800" kern="100" dirty="0">
              <a:latin typeface="宋体"/>
              <a:cs typeface="Courier New"/>
            </a:endParaRPr>
          </a:p>
          <a:p>
            <a:pPr indent="713740" algn="ctr">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史料探究学习</a:t>
            </a:r>
            <a:r>
              <a:rPr lang="en-US" altLang="zh-CN" sz="2800" b="1" kern="100" dirty="0">
                <a:solidFill>
                  <a:srgbClr val="339966"/>
                </a:solidFill>
                <a:latin typeface="Times New Roman"/>
                <a:ea typeface="方正细黑一_GBK"/>
                <a:cs typeface="Courier New"/>
              </a:rPr>
              <a:t>]</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研</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埃及独立运动的特点</a:t>
            </a:r>
            <a:endParaRPr lang="zh-CN" altLang="zh-CN" sz="2800" kern="100" dirty="0">
              <a:latin typeface="宋体"/>
              <a:cs typeface="Courier New"/>
            </a:endParaRPr>
          </a:p>
          <a:p>
            <a:pPr indent="713740" algn="just">
              <a:tabLst>
                <a:tab pos="2430780" algn="l"/>
              </a:tabLst>
            </a:pP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材料</a:t>
            </a:r>
            <a:r>
              <a:rPr lang="en-US" altLang="zh-CN" sz="2800" b="1" kern="100" dirty="0">
                <a:solidFill>
                  <a:srgbClr val="7030A0"/>
                </a:solidFill>
                <a:latin typeface="Times New Roman"/>
                <a:ea typeface="方正细黑一_GBK"/>
                <a:cs typeface="Courier New"/>
              </a:rPr>
              <a:t>]</a:t>
            </a:r>
            <a:r>
              <a:rPr lang="zh-CN" altLang="zh-CN" sz="2800" b="1" kern="100" dirty="0">
                <a:latin typeface="Times New Roman"/>
                <a:ea typeface="方正细黑一_GBK"/>
                <a:cs typeface="Times New Roman"/>
              </a:rPr>
              <a:t>　由于非洲地区现代民族主义的经济基础相当薄弱，现代政治力量的发育也相对迟缓，所以，当</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世纪上半叶在北非出现埃及这样的独立国家时，非洲大陆的绝大部分仍处于殖民统治之下，也因为如此，埃及的独立地位是不充分的。</a:t>
            </a:r>
            <a:endParaRPr lang="zh-CN" altLang="zh-CN" sz="2800" kern="100" dirty="0">
              <a:latin typeface="宋体"/>
              <a:cs typeface="Courier New"/>
            </a:endParaRPr>
          </a:p>
          <a:p>
            <a:pPr indent="713740" algn="r">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摘编自王斯德《世界通史</a:t>
            </a:r>
            <a:r>
              <a:rPr lang="zh-CN" altLang="zh-CN" sz="2800" b="1" kern="100" dirty="0" smtClean="0">
                <a:latin typeface="Times New Roman"/>
                <a:ea typeface="方正细黑一_GBK"/>
                <a:cs typeface="Times New Roman"/>
              </a:rPr>
              <a:t>》</a:t>
            </a:r>
            <a:endParaRPr lang="zh-CN" altLang="zh-CN" sz="2800" kern="100" dirty="0">
              <a:latin typeface="宋体"/>
              <a:cs typeface="Courier New"/>
            </a:endParaRPr>
          </a:p>
        </p:txBody>
      </p:sp>
    </p:spTree>
    <p:extLst>
      <p:ext uri="{BB962C8B-B14F-4D97-AF65-F5344CB8AC3E}">
        <p14:creationId xmlns:p14="http://schemas.microsoft.com/office/powerpoint/2010/main" val="4822035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351317"/>
            <a:ext cx="10975658" cy="3733913"/>
          </a:xfrm>
        </p:spPr>
        <p:txBody>
          <a:bodyPr>
            <a:normAutofit/>
          </a:bodyPr>
          <a:lstStyle/>
          <a:p>
            <a:pPr indent="713740" algn="just">
              <a:lnSpc>
                <a:spcPct val="17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解读</a:t>
            </a:r>
            <a:r>
              <a:rPr lang="en-US" altLang="zh-CN" sz="2800" b="1" kern="100" dirty="0">
                <a:solidFill>
                  <a:srgbClr val="339966"/>
                </a:solidFill>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埃及独立地位不充分</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的原因在于民族资本主义经济发展不充分，反殖民力量不够强大，从而认识到非洲还需要更大范围的觉醒和更加坚决的斗争。</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397938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688789"/>
          </a:xfrm>
        </p:spPr>
        <p:txBody>
          <a:bodyPr>
            <a:no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问</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题</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探</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桑地诺抗美斗争的特点</a:t>
            </a:r>
            <a:endParaRPr lang="zh-CN" altLang="zh-CN" sz="280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材料</a:t>
            </a:r>
            <a:r>
              <a:rPr lang="en-US" altLang="zh-CN" sz="2800" b="1" kern="100" dirty="0">
                <a:solidFill>
                  <a:srgbClr val="7030A0"/>
                </a:solidFill>
                <a:latin typeface="Times New Roman"/>
                <a:ea typeface="方正细黑一_GBK"/>
                <a:cs typeface="Courier New"/>
              </a:rPr>
              <a:t>]</a:t>
            </a:r>
            <a:r>
              <a:rPr lang="zh-CN" altLang="zh-CN" sz="2800" b="1" kern="100" dirty="0">
                <a:latin typeface="Times New Roman"/>
                <a:ea typeface="方正细黑一_GBK"/>
                <a:cs typeface="Times New Roman"/>
              </a:rPr>
              <a:t>　从</a:t>
            </a:r>
            <a:r>
              <a:rPr lang="en-US" altLang="zh-CN" sz="2800" b="1" kern="100" dirty="0">
                <a:latin typeface="Times New Roman"/>
                <a:ea typeface="方正细黑一_GBK"/>
                <a:cs typeface="Courier New"/>
              </a:rPr>
              <a:t>1927</a:t>
            </a:r>
            <a:r>
              <a:rPr lang="zh-CN" altLang="zh-CN" sz="2800" b="1" kern="100" dirty="0">
                <a:latin typeface="Times New Roman"/>
                <a:ea typeface="方正细黑一_GBK"/>
                <a:cs typeface="Times New Roman"/>
              </a:rPr>
              <a:t>年</a:t>
            </a:r>
            <a:r>
              <a:rPr lang="en-US" altLang="zh-CN" sz="2800" b="1" kern="100" dirty="0">
                <a:latin typeface="Times New Roman"/>
                <a:ea typeface="方正细黑一_GBK"/>
                <a:cs typeface="Courier New"/>
              </a:rPr>
              <a:t>5</a:t>
            </a:r>
            <a:r>
              <a:rPr lang="zh-CN" altLang="zh-CN" sz="2800" b="1" kern="100" dirty="0">
                <a:latin typeface="Times New Roman"/>
                <a:ea typeface="方正细黑一_GBK"/>
                <a:cs typeface="Times New Roman"/>
              </a:rPr>
              <a:t>月到</a:t>
            </a:r>
            <a:r>
              <a:rPr lang="en-US" altLang="zh-CN" sz="2800" b="1" kern="100" dirty="0">
                <a:latin typeface="Times New Roman"/>
                <a:ea typeface="方正细黑一_GBK"/>
                <a:cs typeface="Courier New"/>
              </a:rPr>
              <a:t>1929</a:t>
            </a:r>
            <a:r>
              <a:rPr lang="zh-CN" altLang="zh-CN" sz="2800" b="1" kern="100" dirty="0">
                <a:latin typeface="Times New Roman"/>
                <a:ea typeface="方正细黑一_GBK"/>
                <a:cs typeface="Times New Roman"/>
              </a:rPr>
              <a:t>年</a:t>
            </a:r>
            <a:r>
              <a:rPr lang="en-US" altLang="zh-CN" sz="2800" b="1" kern="100" dirty="0">
                <a:latin typeface="Times New Roman"/>
                <a:ea typeface="方正细黑一_GBK"/>
                <a:cs typeface="Courier New"/>
              </a:rPr>
              <a:t>5</a:t>
            </a:r>
            <a:r>
              <a:rPr lang="zh-CN" altLang="zh-CN" sz="2800" b="1" kern="100" dirty="0">
                <a:latin typeface="Times New Roman"/>
                <a:ea typeface="方正细黑一_GBK"/>
                <a:cs typeface="Times New Roman"/>
              </a:rPr>
              <a:t>月，是桑地诺抗美游击战争的第一阶段，它标志着桑地诺依靠工农、独立进行抗战的开始。桑地诺在军队中实行严格的集中制和纪律，严惩一切违反纪律的行为，在军队内部保持平等关系，官兵之间互称兄弟；出版刊物加强对军队的历史教育，军队和人民的关系也相当密切。美国对尼加拉瓜的干涉，引起世界舆论的抗议，</a:t>
            </a:r>
            <a:r>
              <a:rPr lang="en-US" altLang="zh-CN" sz="2800" b="1" kern="100" dirty="0">
                <a:latin typeface="Times New Roman"/>
                <a:ea typeface="方正细黑一_GBK"/>
                <a:cs typeface="Courier New"/>
              </a:rPr>
              <a:t>1929</a:t>
            </a:r>
            <a:r>
              <a:rPr lang="zh-CN" altLang="zh-CN" sz="2800" b="1" kern="100" dirty="0">
                <a:latin typeface="Times New Roman"/>
                <a:ea typeface="方正细黑一_GBK"/>
                <a:cs typeface="Times New Roman"/>
              </a:rPr>
              <a:t>年，桑地诺为了获得军需品和国外的支持，</a:t>
            </a:r>
            <a:r>
              <a:rPr lang="zh-CN" altLang="zh-CN" sz="2800" b="1" kern="100" dirty="0" smtClean="0">
                <a:latin typeface="Times New Roman"/>
                <a:ea typeface="方正细黑一_GBK"/>
                <a:cs typeface="Times New Roman"/>
              </a:rPr>
              <a:t>在</a:t>
            </a:r>
            <a:endParaRPr lang="zh-CN" altLang="en-US" sz="2800" dirty="0"/>
          </a:p>
        </p:txBody>
      </p:sp>
    </p:spTree>
    <p:extLst>
      <p:ext uri="{BB962C8B-B14F-4D97-AF65-F5344CB8AC3E}">
        <p14:creationId xmlns:p14="http://schemas.microsoft.com/office/powerpoint/2010/main" val="4822035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32570"/>
            <a:ext cx="10975658" cy="6264870"/>
          </a:xfrm>
        </p:spPr>
        <p:txBody>
          <a:bodyPr>
            <a:noAutofit/>
          </a:bodyPr>
          <a:lstStyle/>
          <a:p>
            <a:pPr lvl="0" indent="0" algn="just">
              <a:lnSpc>
                <a:spcPct val="170000"/>
              </a:lnSpc>
              <a:tabLst>
                <a:tab pos="2430463" algn="l"/>
              </a:tabLst>
            </a:pPr>
            <a:r>
              <a:rPr lang="zh-CN" altLang="zh-CN" sz="2800" b="1" kern="100" dirty="0">
                <a:solidFill>
                  <a:prstClr val="black"/>
                </a:solidFill>
                <a:latin typeface="Times New Roman"/>
                <a:ea typeface="方正细黑一_GBK"/>
                <a:cs typeface="Times New Roman"/>
              </a:rPr>
              <a:t>墨西哥从事外交活动。在美国占领区内，学生用罢课形式反对美国强迫他们学英语，农民用各种方式来支援和参加桑地诺军队，市民积极响应桑地诺号召，拒绝参加美国主导的尼加拉瓜选举。</a:t>
            </a:r>
            <a:r>
              <a:rPr lang="en-US" altLang="zh-CN" sz="2800" b="1" kern="100" dirty="0">
                <a:solidFill>
                  <a:prstClr val="black"/>
                </a:solidFill>
                <a:latin typeface="Times New Roman"/>
                <a:ea typeface="方正细黑一_GBK"/>
                <a:cs typeface="Courier New"/>
              </a:rPr>
              <a:t>1933</a:t>
            </a:r>
            <a:r>
              <a:rPr lang="zh-CN" altLang="zh-CN" sz="2800" b="1" kern="100" dirty="0">
                <a:solidFill>
                  <a:prstClr val="black"/>
                </a:solidFill>
                <a:latin typeface="Times New Roman"/>
                <a:ea typeface="方正细黑一_GBK"/>
                <a:cs typeface="Times New Roman"/>
              </a:rPr>
              <a:t>年，美国撤出尼加拉瓜</a:t>
            </a: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最终仍以失败而宣告结束。</a:t>
            </a:r>
            <a:endParaRPr lang="zh-CN" altLang="zh-CN" sz="2800" kern="100" dirty="0">
              <a:solidFill>
                <a:prstClr val="black"/>
              </a:solidFill>
              <a:latin typeface="宋体"/>
              <a:cs typeface="Courier New"/>
            </a:endParaRPr>
          </a:p>
          <a:p>
            <a:pPr lvl="0" indent="713740" algn="r">
              <a:lnSpc>
                <a:spcPct val="170000"/>
              </a:lnSpc>
              <a:tabLst>
                <a:tab pos="2430780" algn="l"/>
              </a:tabLst>
            </a:pP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摘编自</a:t>
            </a: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美</a:t>
            </a: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布拉德福德</a:t>
            </a: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伯恩斯</a:t>
            </a:r>
            <a:endParaRPr lang="zh-CN" altLang="zh-CN" sz="2800" kern="100" dirty="0">
              <a:solidFill>
                <a:prstClr val="black"/>
              </a:solidFill>
              <a:latin typeface="宋体"/>
              <a:cs typeface="Courier New"/>
            </a:endParaRPr>
          </a:p>
          <a:p>
            <a:pPr lvl="0" indent="713740" algn="r">
              <a:lnSpc>
                <a:spcPct val="170000"/>
              </a:lnSpc>
              <a:tabLst>
                <a:tab pos="2430780" algn="l"/>
              </a:tabLst>
            </a:pPr>
            <a:r>
              <a:rPr lang="zh-CN" altLang="zh-CN" sz="2800" b="1" kern="100" dirty="0">
                <a:solidFill>
                  <a:prstClr val="black"/>
                </a:solidFill>
                <a:latin typeface="Times New Roman"/>
                <a:ea typeface="方正细黑一_GBK"/>
                <a:cs typeface="Times New Roman"/>
              </a:rPr>
              <a:t>《在尼加拉瓜的战争》</a:t>
            </a:r>
            <a:endParaRPr lang="zh-CN" altLang="zh-CN" sz="2800" kern="100" dirty="0">
              <a:solidFill>
                <a:prstClr val="black"/>
              </a:solidFill>
              <a:latin typeface="宋体"/>
              <a:cs typeface="Courier New"/>
            </a:endParaRPr>
          </a:p>
          <a:p>
            <a:pPr lvl="0" indent="713740" algn="just">
              <a:lnSpc>
                <a:spcPct val="170000"/>
              </a:lnSpc>
              <a:tabLst>
                <a:tab pos="2430780" algn="l"/>
              </a:tabLst>
            </a:pP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探究</a:t>
            </a: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　根据材料并结合所学知识，概括桑地诺领导的抗美斗争的特点，并分析美国侵略尼加拉瓜最终失败的原因</a:t>
            </a:r>
            <a:r>
              <a:rPr lang="zh-CN" altLang="zh-CN" sz="2800" b="1" kern="100" dirty="0" smtClean="0">
                <a:solidFill>
                  <a:prstClr val="black"/>
                </a:solidFill>
                <a:latin typeface="Times New Roman"/>
                <a:ea typeface="方正细黑一_GBK"/>
                <a:cs typeface="Times New Roman"/>
              </a:rPr>
              <a:t>。</a:t>
            </a:r>
            <a:endParaRPr lang="zh-CN" altLang="en-US" sz="2800" dirty="0">
              <a:solidFill>
                <a:prstClr val="black"/>
              </a:solidFill>
            </a:endParaRPr>
          </a:p>
          <a:p>
            <a:endParaRPr lang="zh-CN" altLang="en-US" sz="2800" dirty="0"/>
          </a:p>
        </p:txBody>
      </p:sp>
    </p:spTree>
    <p:extLst>
      <p:ext uri="{BB962C8B-B14F-4D97-AF65-F5344CB8AC3E}">
        <p14:creationId xmlns:p14="http://schemas.microsoft.com/office/powerpoint/2010/main" val="1397938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特点：采用游击战的方式进行；依靠工农、独立进行抗战；以捍卫国家主权为任务；注重对军队的管理和教育。</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Times New Roman"/>
                <a:ea typeface="方正细黑一_GBK"/>
                <a:cs typeface="Times New Roman"/>
              </a:rPr>
              <a:t>原因：桑地诺领导的游击队坚持抵抗；占领区人民的各种反抗；世界舆论的抗议；国外的援助与支持。</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822035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lnSpcReduction="10000"/>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家</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说</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一战后亚非拉民族民主运动多样性的原因</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Times New Roman"/>
                <a:ea typeface="方正细黑一_GBK"/>
                <a:cs typeface="Times New Roman"/>
              </a:rPr>
              <a:t>亚非拉不同于欧洲的基本特点是社会经济结构和阶级结构的复杂性，以及由此产生的民族民主革命运动力量的多样性和这种革命运动的多类型性。</a:t>
            </a:r>
            <a:endParaRPr lang="zh-CN" altLang="zh-CN" sz="1050" kern="100" dirty="0">
              <a:latin typeface="宋体"/>
              <a:cs typeface="Courier New"/>
            </a:endParaRPr>
          </a:p>
          <a:p>
            <a:pPr indent="713740" algn="r">
              <a:lnSpc>
                <a:spcPct val="170000"/>
              </a:lnSpc>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摘编自彭树智《两次世界大战之间亚非拉民族</a:t>
            </a:r>
            <a:endParaRPr lang="zh-CN" altLang="zh-CN" sz="1050" kern="100" dirty="0">
              <a:latin typeface="宋体"/>
              <a:cs typeface="Courier New"/>
            </a:endParaRPr>
          </a:p>
          <a:p>
            <a:pPr indent="713740" algn="r">
              <a:lnSpc>
                <a:spcPct val="170000"/>
              </a:lnSpc>
              <a:spcAft>
                <a:spcPts val="0"/>
              </a:spcAft>
              <a:tabLst>
                <a:tab pos="2430780" algn="l"/>
              </a:tabLst>
            </a:pPr>
            <a:r>
              <a:rPr lang="zh-CN" altLang="zh-CN" sz="2800" b="1" kern="100" dirty="0">
                <a:latin typeface="Times New Roman"/>
                <a:ea typeface="方正细黑一_GBK"/>
                <a:cs typeface="Times New Roman"/>
              </a:rPr>
              <a:t>民主运动的类型分析》</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397938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76590"/>
            <a:ext cx="10975658" cy="5832810"/>
          </a:xfrm>
        </p:spPr>
        <p:txBody>
          <a:bodyPr>
            <a:normAutofit/>
          </a:bodyPr>
          <a:lstStyle/>
          <a:p>
            <a:pPr indent="713740" algn="ctr">
              <a:lnSpc>
                <a:spcPct val="17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形成历史解释</a:t>
            </a:r>
            <a:r>
              <a:rPr lang="en-US" altLang="zh-CN" sz="2800" b="1" kern="100" dirty="0">
                <a:solidFill>
                  <a:srgbClr val="339966"/>
                </a:solidFill>
                <a:latin typeface="Times New Roman"/>
                <a:ea typeface="方正细黑一_GBK"/>
                <a:cs typeface="Courier New"/>
              </a:rPr>
              <a:t>]</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一战后亚非拉民族民主运动的特点</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从发展道路看，各国发展不平衡</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多种类型和道路</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宋体"/>
                <a:cs typeface="宋体"/>
              </a:rPr>
              <a:t>①</a:t>
            </a:r>
            <a:r>
              <a:rPr lang="zh-CN" altLang="zh-CN" sz="2800" b="1" kern="100" dirty="0">
                <a:latin typeface="Times New Roman"/>
                <a:ea typeface="方正细黑一_GBK"/>
                <a:cs typeface="Times New Roman"/>
              </a:rPr>
              <a:t>多数国家资产阶级掌握运动领导权。</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宋体"/>
                <a:cs typeface="宋体"/>
              </a:rPr>
              <a:t>②</a:t>
            </a:r>
            <a:r>
              <a:rPr lang="zh-CN" altLang="zh-CN" sz="2800" b="1" kern="100" dirty="0">
                <a:latin typeface="Times New Roman"/>
                <a:ea typeface="方正细黑一_GBK"/>
                <a:cs typeface="Times New Roman"/>
              </a:rPr>
              <a:t>有的资产阶级由向西方学习转为向苏俄学习。</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宋体"/>
                <a:cs typeface="宋体"/>
              </a:rPr>
              <a:t>③</a:t>
            </a:r>
            <a:r>
              <a:rPr lang="zh-CN" altLang="zh-CN" sz="2800" b="1" kern="100" dirty="0">
                <a:latin typeface="Times New Roman"/>
                <a:ea typeface="方正细黑一_GBK"/>
                <a:cs typeface="Times New Roman"/>
              </a:rPr>
              <a:t>无产阶级作为一支独立的政治力量登上历史舞台；部分国家无产阶级政党开始探索民族解放的道路</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4822035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52817" y="332570"/>
            <a:ext cx="10975658" cy="6336880"/>
          </a:xfrm>
        </p:spPr>
        <p:txBody>
          <a:bodyPr>
            <a:normAutofit/>
          </a:bodyPr>
          <a:lstStyle/>
          <a:p>
            <a:pPr indent="713740" algn="just">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从斗争方式来看，从孤立的、分散的、自发的斗争方式走向普遍的、集中的、自觉的斗争方式。</a:t>
            </a:r>
            <a:endParaRPr lang="zh-CN" altLang="zh-CN" sz="1050" kern="100" dirty="0">
              <a:latin typeface="宋体"/>
              <a:cs typeface="Courier New"/>
            </a:endParaRPr>
          </a:p>
          <a:p>
            <a:pPr indent="713740" algn="just">
              <a:spcAft>
                <a:spcPts val="0"/>
              </a:spcAft>
              <a:tabLst>
                <a:tab pos="2430780" algn="l"/>
              </a:tabLst>
            </a:pPr>
            <a:r>
              <a:rPr lang="zh-CN" altLang="zh-CN" sz="2800" b="1" kern="100" dirty="0">
                <a:latin typeface="宋体"/>
                <a:cs typeface="宋体"/>
              </a:rPr>
              <a:t>①</a:t>
            </a:r>
            <a:r>
              <a:rPr lang="zh-CN" altLang="zh-CN" sz="2800" b="1" kern="100" dirty="0">
                <a:latin typeface="Times New Roman"/>
                <a:ea typeface="方正细黑一_GBK"/>
                <a:cs typeface="Times New Roman"/>
              </a:rPr>
              <a:t>广泛性</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各国民族斗争遥相呼应，此起彼伏</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a:t>
            </a:r>
            <a:endParaRPr lang="zh-CN" altLang="zh-CN" sz="1050" kern="100" dirty="0">
              <a:latin typeface="宋体"/>
              <a:cs typeface="Courier New"/>
            </a:endParaRPr>
          </a:p>
          <a:p>
            <a:pPr indent="713740" algn="just">
              <a:spcAft>
                <a:spcPts val="0"/>
              </a:spcAft>
              <a:tabLst>
                <a:tab pos="2430780" algn="l"/>
              </a:tabLst>
            </a:pPr>
            <a:r>
              <a:rPr lang="zh-CN" altLang="zh-CN" sz="2800" b="1" kern="100" dirty="0">
                <a:latin typeface="宋体"/>
                <a:cs typeface="宋体"/>
              </a:rPr>
              <a:t>②</a:t>
            </a:r>
            <a:r>
              <a:rPr lang="zh-CN" altLang="zh-CN" sz="2800" b="1" kern="100" dirty="0">
                <a:latin typeface="Times New Roman"/>
                <a:ea typeface="方正细黑一_GBK"/>
                <a:cs typeface="Times New Roman"/>
              </a:rPr>
              <a:t>持续发展性</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非暴力不合作运动、埃及华夫脱党护宪运动等</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a:t>
            </a:r>
            <a:endParaRPr lang="zh-CN" altLang="zh-CN" sz="1050" kern="100" dirty="0">
              <a:latin typeface="宋体"/>
              <a:cs typeface="Courier New"/>
            </a:endParaRPr>
          </a:p>
          <a:p>
            <a:pPr indent="713740" algn="just">
              <a:spcAft>
                <a:spcPts val="0"/>
              </a:spcAft>
              <a:tabLst>
                <a:tab pos="2430780" algn="l"/>
              </a:tabLst>
            </a:pPr>
            <a:r>
              <a:rPr lang="zh-CN" altLang="zh-CN" sz="2800" b="1" kern="100" dirty="0">
                <a:latin typeface="宋体"/>
                <a:cs typeface="宋体"/>
              </a:rPr>
              <a:t>③</a:t>
            </a:r>
            <a:r>
              <a:rPr lang="zh-CN" altLang="zh-CN" sz="2800" b="1" kern="100" dirty="0">
                <a:latin typeface="Times New Roman"/>
                <a:ea typeface="方正细黑一_GBK"/>
                <a:cs typeface="Times New Roman"/>
              </a:rPr>
              <a:t>斗争多样性</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武装起义、非暴力不合作、民主改革等</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a:t>
            </a:r>
            <a:endParaRPr lang="zh-CN" altLang="zh-CN" sz="1050" kern="100" dirty="0">
              <a:latin typeface="宋体"/>
              <a:cs typeface="Courier New"/>
            </a:endParaRPr>
          </a:p>
          <a:p>
            <a:pPr lvl="0" indent="713740" algn="just">
              <a:tabLst>
                <a:tab pos="2430780" algn="l"/>
              </a:tabLst>
            </a:pPr>
            <a:r>
              <a:rPr lang="en-US" altLang="zh-CN" sz="2800" b="1" kern="100" dirty="0">
                <a:solidFill>
                  <a:prstClr val="black"/>
                </a:solidFill>
                <a:latin typeface="Times New Roman"/>
                <a:ea typeface="方正细黑一_GBK"/>
                <a:cs typeface="Courier New"/>
              </a:rPr>
              <a:t>(3)</a:t>
            </a:r>
            <a:r>
              <a:rPr lang="zh-CN" altLang="zh-CN" sz="2800" b="1" kern="100" dirty="0">
                <a:solidFill>
                  <a:prstClr val="black"/>
                </a:solidFill>
                <a:latin typeface="Times New Roman"/>
                <a:ea typeface="方正细黑一_GBK"/>
                <a:cs typeface="Times New Roman"/>
              </a:rPr>
              <a:t>从领导阶级看，民族资产阶级的革命性大大增强；资产阶级领导民族民主运动成为主流；无产阶级革命政党建立。</a:t>
            </a:r>
            <a:endParaRPr lang="zh-CN" altLang="zh-CN" sz="1050" kern="100" dirty="0">
              <a:solidFill>
                <a:prstClr val="black"/>
              </a:solidFill>
              <a:latin typeface="宋体"/>
              <a:cs typeface="Courier New"/>
            </a:endParaRPr>
          </a:p>
          <a:p>
            <a:pPr lvl="0" indent="713740" algn="just">
              <a:tabLst>
                <a:tab pos="2430780" algn="l"/>
              </a:tabLst>
            </a:pPr>
            <a:r>
              <a:rPr lang="en-US" altLang="zh-CN" sz="2800" b="1" kern="100" dirty="0">
                <a:solidFill>
                  <a:prstClr val="black"/>
                </a:solidFill>
                <a:latin typeface="Times New Roman"/>
                <a:ea typeface="方正细黑一_GBK"/>
                <a:cs typeface="Courier New"/>
              </a:rPr>
              <a:t>(4)</a:t>
            </a:r>
            <a:r>
              <a:rPr lang="zh-CN" altLang="zh-CN" sz="2800" b="1" kern="100" dirty="0">
                <a:solidFill>
                  <a:prstClr val="black"/>
                </a:solidFill>
                <a:latin typeface="Times New Roman"/>
                <a:ea typeface="方正细黑一_GBK"/>
                <a:cs typeface="Times New Roman"/>
              </a:rPr>
              <a:t>两次世界大战之间的民族解放运动具有反法西斯性质的特点</a:t>
            </a: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例如埃塞俄比亚抗意斗争</a:t>
            </a:r>
            <a:r>
              <a:rPr lang="en-US" altLang="zh-CN" sz="2800" b="1" kern="100" dirty="0">
                <a:solidFill>
                  <a:prstClr val="black"/>
                </a:solidFill>
                <a:latin typeface="Times New Roman"/>
                <a:ea typeface="方正细黑一_GBK"/>
                <a:cs typeface="Courier New"/>
              </a:rPr>
              <a:t>)</a:t>
            </a:r>
            <a:r>
              <a:rPr lang="zh-CN" altLang="zh-CN" sz="2800" b="1" kern="100" dirty="0" smtClean="0">
                <a:solidFill>
                  <a:prstClr val="black"/>
                </a:solidFill>
                <a:latin typeface="Times New Roman"/>
                <a:ea typeface="方正细黑一_GBK"/>
                <a:cs typeface="Times New Roman"/>
              </a:rPr>
              <a:t>。</a:t>
            </a:r>
            <a:endParaRPr lang="zh-CN" altLang="en-US" sz="2800" dirty="0">
              <a:solidFill>
                <a:prstClr val="black"/>
              </a:solidFill>
            </a:endParaRPr>
          </a:p>
        </p:txBody>
      </p:sp>
    </p:spTree>
    <p:extLst>
      <p:ext uri="{BB962C8B-B14F-4D97-AF65-F5344CB8AC3E}">
        <p14:creationId xmlns:p14="http://schemas.microsoft.com/office/powerpoint/2010/main" val="1397938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32570"/>
            <a:ext cx="10975658" cy="6264870"/>
          </a:xfrm>
        </p:spPr>
        <p:txBody>
          <a:bodyPr>
            <a:normAutofit lnSpcReduction="10000"/>
          </a:bodyPr>
          <a:lstStyle/>
          <a:p>
            <a:pPr indent="0" algn="ctr">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迁移强化训练</a:t>
            </a:r>
            <a:r>
              <a:rPr lang="en-US" altLang="zh-CN" sz="2800" b="1" kern="100" dirty="0">
                <a:solidFill>
                  <a:srgbClr val="339966"/>
                </a:solidFill>
                <a:latin typeface="Times New Roman"/>
                <a:ea typeface="方正细黑一_GBK"/>
                <a:cs typeface="Courier New"/>
              </a:rPr>
              <a:t>]</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一战</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把东方各族人民卷入国际政治生活，帮助他们熟悉军事技术装备和新式武器，使他们开阔眼界，加深了对帝国主义的认识。殖民地人民民族自决意识和民族独立观念大大强化。与以往相比，一战后的亚非拉民族民主运</a:t>
            </a:r>
            <a:r>
              <a:rPr lang="zh-CN" altLang="zh-CN" sz="2800" b="1" kern="100" dirty="0" smtClean="0">
                <a:latin typeface="Times New Roman"/>
                <a:ea typeface="方正细黑一_GBK"/>
                <a:cs typeface="Times New Roman"/>
              </a:rPr>
              <a:t>动</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．将反殖反封建相结合影响更加深入</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．推动帝国主义殖民体系走向了崩溃</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．都以推翻本国封建主义为主要目标</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．直接导致了第二次世界大战的爆</a:t>
            </a:r>
            <a:r>
              <a:rPr lang="zh-CN" altLang="zh-CN" sz="2800" b="1" kern="100" dirty="0" smtClean="0">
                <a:latin typeface="Times New Roman"/>
                <a:ea typeface="方正细黑一_GBK"/>
                <a:cs typeface="Times New Roman"/>
              </a:rPr>
              <a:t>发</a:t>
            </a:r>
            <a:endParaRPr lang="zh-CN" altLang="zh-CN" sz="1050" kern="100" dirty="0">
              <a:latin typeface="宋体"/>
              <a:cs typeface="Courier New"/>
            </a:endParaRPr>
          </a:p>
        </p:txBody>
      </p:sp>
    </p:spTree>
    <p:extLst>
      <p:ext uri="{BB962C8B-B14F-4D97-AF65-F5344CB8AC3E}">
        <p14:creationId xmlns:p14="http://schemas.microsoft.com/office/powerpoint/2010/main" val="4822035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53779" y="908650"/>
            <a:ext cx="10816568" cy="5318133"/>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解析：</a:t>
            </a:r>
            <a:r>
              <a:rPr lang="zh-CN" altLang="zh-CN" sz="2800" b="1" kern="100" dirty="0" smtClean="0">
                <a:latin typeface="Times New Roman"/>
                <a:ea typeface="方正细黑一_GBK"/>
                <a:cs typeface="Times New Roman"/>
              </a:rPr>
              <a:t>据材料</a:t>
            </a:r>
            <a:r>
              <a:rPr lang="en-US" altLang="zh-CN" sz="2800" b="1" kern="100" dirty="0" smtClean="0">
                <a:latin typeface="Times New Roman"/>
                <a:ea typeface="方正细黑一_GBK"/>
                <a:cs typeface="Courier New"/>
              </a:rPr>
              <a:t>“</a:t>
            </a:r>
            <a:r>
              <a:rPr lang="zh-CN" altLang="zh-CN" sz="2800" b="1" kern="100" dirty="0" smtClean="0">
                <a:latin typeface="Times New Roman"/>
                <a:ea typeface="方正细黑一_GBK"/>
                <a:cs typeface="Times New Roman"/>
              </a:rPr>
              <a:t>民族自决意识和民族独立观念大大强化</a:t>
            </a:r>
            <a:r>
              <a:rPr lang="en-US" altLang="zh-CN" sz="2800" b="1" kern="100" dirty="0" smtClean="0">
                <a:latin typeface="Times New Roman"/>
                <a:ea typeface="方正细黑一_GBK"/>
                <a:cs typeface="Courier New"/>
              </a:rPr>
              <a:t>”</a:t>
            </a:r>
            <a:r>
              <a:rPr lang="zh-CN" altLang="zh-CN" sz="2800" b="1" kern="100" dirty="0" smtClean="0">
                <a:latin typeface="Times New Roman"/>
                <a:ea typeface="方正细黑一_GBK"/>
                <a:cs typeface="Times New Roman"/>
              </a:rPr>
              <a:t>可知，一战后的民族民主运动既强调反殖民方面的民族独立，也强调反封建方面的民族自决，影响更加深入，故选</a:t>
            </a:r>
            <a:r>
              <a:rPr lang="en-US" altLang="zh-CN" sz="2800" b="1" kern="100" dirty="0" smtClean="0">
                <a:latin typeface="Times New Roman"/>
                <a:ea typeface="方正细黑一_GBK"/>
                <a:cs typeface="Courier New"/>
              </a:rPr>
              <a:t>A</a:t>
            </a:r>
            <a:r>
              <a:rPr lang="zh-CN" altLang="zh-CN" sz="2800" b="1" kern="100" dirty="0" smtClean="0">
                <a:latin typeface="Times New Roman"/>
                <a:ea typeface="方正细黑一_GBK"/>
                <a:cs typeface="Times New Roman"/>
              </a:rPr>
              <a:t>项；</a:t>
            </a:r>
            <a:r>
              <a:rPr lang="en-US" altLang="zh-CN" sz="2800" b="1" kern="100" dirty="0" smtClean="0">
                <a:latin typeface="Times New Roman"/>
                <a:ea typeface="方正细黑一_GBK"/>
                <a:cs typeface="Courier New"/>
              </a:rPr>
              <a:t>20</a:t>
            </a:r>
            <a:r>
              <a:rPr lang="zh-CN" altLang="zh-CN" sz="2800" b="1" kern="100" dirty="0" smtClean="0">
                <a:latin typeface="Times New Roman"/>
                <a:ea typeface="方正细黑一_GBK"/>
                <a:cs typeface="Times New Roman"/>
              </a:rPr>
              <a:t>世纪</a:t>
            </a:r>
            <a:r>
              <a:rPr lang="en-US" altLang="zh-CN" sz="2800" b="1" kern="100" dirty="0" smtClean="0">
                <a:latin typeface="Times New Roman"/>
                <a:ea typeface="方正细黑一_GBK"/>
                <a:cs typeface="Courier New"/>
              </a:rPr>
              <a:t>90</a:t>
            </a:r>
            <a:r>
              <a:rPr lang="zh-CN" altLang="zh-CN" sz="2800" b="1" kern="100" dirty="0" smtClean="0">
                <a:latin typeface="Times New Roman"/>
                <a:ea typeface="方正细黑一_GBK"/>
                <a:cs typeface="Times New Roman"/>
              </a:rPr>
              <a:t>年代世界殖民体系最终走向崩溃，排除</a:t>
            </a:r>
            <a:r>
              <a:rPr lang="en-US" altLang="zh-CN" sz="2800" b="1" kern="100" dirty="0" smtClean="0">
                <a:latin typeface="Times New Roman"/>
                <a:ea typeface="方正细黑一_GBK"/>
                <a:cs typeface="Courier New"/>
              </a:rPr>
              <a:t>B</a:t>
            </a:r>
            <a:r>
              <a:rPr lang="zh-CN" altLang="zh-CN" sz="2800" b="1" kern="100" dirty="0" smtClean="0">
                <a:latin typeface="Times New Roman"/>
                <a:ea typeface="方正细黑一_GBK"/>
                <a:cs typeface="Times New Roman"/>
              </a:rPr>
              <a:t>项；殖民地人民推翻本国封建主义的说法过于片面，排除</a:t>
            </a:r>
            <a:r>
              <a:rPr lang="en-US" altLang="zh-CN" sz="2800" b="1" kern="100" dirty="0" smtClean="0">
                <a:latin typeface="Times New Roman"/>
                <a:ea typeface="方正细黑一_GBK"/>
                <a:cs typeface="Courier New"/>
              </a:rPr>
              <a:t>C</a:t>
            </a:r>
            <a:r>
              <a:rPr lang="zh-CN" altLang="zh-CN" sz="2800" b="1" kern="100" dirty="0" smtClean="0">
                <a:latin typeface="Times New Roman"/>
                <a:ea typeface="方正细黑一_GBK"/>
                <a:cs typeface="Times New Roman"/>
              </a:rPr>
              <a:t>项；第二次世界大战是法西斯国家挑起发动的，排除</a:t>
            </a:r>
            <a:r>
              <a:rPr lang="en-US" altLang="zh-CN" sz="2800" b="1" kern="100" dirty="0" smtClean="0">
                <a:latin typeface="Times New Roman"/>
                <a:ea typeface="方正细黑一_GBK"/>
                <a:cs typeface="Courier New"/>
              </a:rPr>
              <a:t>D</a:t>
            </a:r>
            <a:r>
              <a:rPr lang="zh-CN" altLang="zh-CN" sz="2800" b="1" kern="100" dirty="0" smtClean="0">
                <a:latin typeface="Times New Roman"/>
                <a:ea typeface="方正细黑一_GBK"/>
                <a:cs typeface="Times New Roman"/>
              </a:rPr>
              <a:t>项。</a:t>
            </a:r>
            <a:endParaRPr lang="zh-CN" altLang="zh-CN" sz="1050" kern="100" dirty="0" smtClean="0">
              <a:latin typeface="宋体"/>
              <a:cs typeface="Courier New"/>
            </a:endParaRPr>
          </a:p>
          <a:p>
            <a:endParaRPr lang="zh-CN" altLang="en-US" sz="2800" dirty="0"/>
          </a:p>
        </p:txBody>
      </p:sp>
    </p:spTree>
    <p:extLst>
      <p:ext uri="{BB962C8B-B14F-4D97-AF65-F5344CB8AC3E}">
        <p14:creationId xmlns:p14="http://schemas.microsoft.com/office/powerpoint/2010/main" val="1397938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76590"/>
            <a:ext cx="10975658" cy="5040640"/>
          </a:xfrm>
        </p:spPr>
        <p:txBody>
          <a:bodyPr>
            <a:normAutofit/>
          </a:bodyPr>
          <a:lstStyle/>
          <a:p>
            <a:pPr indent="713740" algn="just">
              <a:lnSpc>
                <a:spcPct val="13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．下表为一战后部分亚洲国家民族解放运动简表。下列各项对这一时期亚洲民族解放运动评述正确的</a:t>
            </a:r>
            <a:r>
              <a:rPr lang="zh-CN" altLang="zh-CN" sz="2800" b="1" kern="100" dirty="0" smtClean="0">
                <a:latin typeface="Times New Roman"/>
                <a:ea typeface="方正细黑一_GBK"/>
                <a:cs typeface="Times New Roman"/>
              </a:rPr>
              <a:t>是</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785893398"/>
              </p:ext>
            </p:extLst>
          </p:nvPr>
        </p:nvGraphicFramePr>
        <p:xfrm>
          <a:off x="666382" y="1772769"/>
          <a:ext cx="10975975" cy="3328416"/>
        </p:xfrm>
        <a:graphic>
          <a:graphicData uri="http://schemas.openxmlformats.org/drawingml/2006/table">
            <a:tbl>
              <a:tblPr/>
              <a:tblGrid>
                <a:gridCol w="1051708"/>
                <a:gridCol w="5660449"/>
                <a:gridCol w="4263818"/>
              </a:tblGrid>
              <a:tr h="0">
                <a:tc>
                  <a:txBody>
                    <a:bodyPr/>
                    <a:lstStyle/>
                    <a:p>
                      <a:pPr algn="ctr">
                        <a:lnSpc>
                          <a:spcPct val="130000"/>
                        </a:lnSpc>
                        <a:spcAft>
                          <a:spcPts val="0"/>
                        </a:spcAft>
                        <a:tabLst>
                          <a:tab pos="2430780" algn="l"/>
                        </a:tabLst>
                      </a:pPr>
                      <a:r>
                        <a:rPr lang="en-US" sz="2800" b="1" kern="100" dirty="0">
                          <a:effectLst/>
                          <a:latin typeface="Times New Roman"/>
                          <a:ea typeface="方正细黑一_GBK"/>
                          <a:cs typeface="Courier New"/>
                        </a:rPr>
                        <a:t> </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zh-CN" sz="2800" b="1" kern="100" dirty="0">
                          <a:effectLst/>
                          <a:latin typeface="Times New Roman"/>
                          <a:ea typeface="方正细黑一_GBK"/>
                          <a:cs typeface="Times New Roman"/>
                        </a:rPr>
                        <a:t>斗争</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结果</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中国</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国共两党领导的国民革命运动</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打击了帝国主义侵华势力</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印度</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zh-CN" sz="2800" b="1" kern="100">
                          <a:effectLst/>
                          <a:latin typeface="Times New Roman"/>
                          <a:ea typeface="方正细黑一_GBK"/>
                          <a:cs typeface="Times New Roman"/>
                        </a:rPr>
                        <a:t>国大党领导的</a:t>
                      </a:r>
                      <a:r>
                        <a:rPr lang="en-US" sz="2800" b="1" kern="100">
                          <a:effectLst/>
                          <a:latin typeface="Times New Roman"/>
                          <a:ea typeface="方正细黑一_GBK"/>
                          <a:cs typeface="Courier New"/>
                        </a:rPr>
                        <a:t>“</a:t>
                      </a:r>
                      <a:r>
                        <a:rPr lang="zh-CN" sz="2800" b="1" kern="100">
                          <a:effectLst/>
                          <a:latin typeface="Times New Roman"/>
                          <a:ea typeface="方正细黑一_GBK"/>
                          <a:cs typeface="Times New Roman"/>
                        </a:rPr>
                        <a:t>非暴力不合作运动</a:t>
                      </a:r>
                      <a:r>
                        <a:rPr lang="en-US" sz="2800" b="1" kern="100">
                          <a:effectLst/>
                          <a:latin typeface="Times New Roman"/>
                          <a:ea typeface="方正细黑一_GBK"/>
                          <a:cs typeface="Courier New"/>
                        </a:rPr>
                        <a:t>”</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zh-CN" sz="2800" b="1" kern="100">
                          <a:effectLst/>
                          <a:latin typeface="Times New Roman"/>
                          <a:ea typeface="方正细黑一_GBK"/>
                          <a:cs typeface="Times New Roman"/>
                        </a:rPr>
                        <a:t>增强了民众的民族自尊心和自信心</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印尼</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zh-CN" sz="2800" b="1" kern="100" dirty="0">
                          <a:effectLst/>
                          <a:latin typeface="Times New Roman"/>
                          <a:ea typeface="方正细黑一_GBK"/>
                          <a:cs typeface="Times New Roman"/>
                        </a:rPr>
                        <a:t>共产党领导的民族大起义</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zh-CN" sz="2800" b="1" kern="100" dirty="0">
                          <a:effectLst/>
                          <a:latin typeface="Times New Roman"/>
                          <a:ea typeface="方正细黑一_GBK"/>
                          <a:cs typeface="Times New Roman"/>
                        </a:rPr>
                        <a:t>遭到镇压，资产阶级开始掌握运动领导权</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480807" y="5168769"/>
            <a:ext cx="11377580" cy="1212640"/>
          </a:xfrm>
          <a:prstGeom prst="rect">
            <a:avLst/>
          </a:prstGeom>
        </p:spPr>
        <p:txBody>
          <a:bodyPr wrap="square">
            <a:spAutoFit/>
          </a:bodyPr>
          <a:lstStyle/>
          <a:p>
            <a:pPr indent="713740" algn="just">
              <a:lnSpc>
                <a:spcPct val="13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．民族民主意识开始觉醒</a:t>
            </a:r>
            <a:r>
              <a:rPr lang="en-US" altLang="zh-CN" sz="2800" b="1" kern="100" dirty="0">
                <a:latin typeface="Times New Roman"/>
                <a:ea typeface="方正细黑一_GBK"/>
                <a:cs typeface="Courier New"/>
              </a:rPr>
              <a:t>		</a:t>
            </a:r>
            <a:r>
              <a:rPr lang="en-US" altLang="zh-CN" sz="2800" b="1" kern="100" dirty="0" smtClean="0">
                <a:latin typeface="Times New Roman"/>
                <a:ea typeface="方正细黑一_GBK"/>
                <a:cs typeface="Courier New"/>
              </a:rPr>
              <a:t>B</a:t>
            </a:r>
            <a:r>
              <a:rPr lang="zh-CN" altLang="zh-CN" sz="2800" b="1" kern="100" dirty="0">
                <a:latin typeface="Times New Roman"/>
                <a:ea typeface="方正细黑一_GBK"/>
                <a:cs typeface="Times New Roman"/>
              </a:rPr>
              <a:t>．斗争道路具有多样性</a:t>
            </a:r>
            <a:endParaRPr lang="zh-CN" altLang="zh-CN" sz="2800" kern="100" dirty="0">
              <a:latin typeface="宋体"/>
              <a:cs typeface="Courier New"/>
            </a:endParaRPr>
          </a:p>
          <a:p>
            <a:pPr indent="713740" algn="just">
              <a:lnSpc>
                <a:spcPct val="130000"/>
              </a:lnSpc>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．都取得了突破性的胜利</a:t>
            </a:r>
            <a:r>
              <a:rPr lang="en-US" altLang="zh-CN" sz="2800" b="1" kern="100" dirty="0">
                <a:latin typeface="Times New Roman"/>
                <a:ea typeface="方正细黑一_GBK"/>
                <a:cs typeface="Courier New"/>
              </a:rPr>
              <a:t>		D</a:t>
            </a:r>
            <a:r>
              <a:rPr lang="zh-CN" altLang="zh-CN" sz="2800" b="1" kern="100" dirty="0">
                <a:latin typeface="Times New Roman"/>
                <a:ea typeface="方正细黑一_GBK"/>
                <a:cs typeface="Times New Roman"/>
              </a:rPr>
              <a:t>．得到世界各地的支持</a:t>
            </a:r>
            <a:endParaRPr lang="zh-CN" altLang="zh-CN" sz="2800" kern="100" dirty="0">
              <a:effectLst/>
              <a:latin typeface="宋体"/>
              <a:cs typeface="Courier New"/>
            </a:endParaRPr>
          </a:p>
        </p:txBody>
      </p:sp>
    </p:spTree>
    <p:extLst>
      <p:ext uri="{BB962C8B-B14F-4D97-AF65-F5344CB8AC3E}">
        <p14:creationId xmlns:p14="http://schemas.microsoft.com/office/powerpoint/2010/main" val="4822035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92620"/>
            <a:ext cx="10975658" cy="5616780"/>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中</a:t>
            </a:r>
            <a:r>
              <a:rPr lang="zh-CN" altLang="zh-CN" sz="2800" b="1" kern="100" dirty="0">
                <a:latin typeface="Times New Roman"/>
                <a:ea typeface="方正细黑一_GBK"/>
                <a:cs typeface="Times New Roman"/>
              </a:rPr>
              <a:t>国和印尼采取了革命的道路，印度采取的是和平的手段，据此可知，亚洲国家民族解放运动的斗争道路具有多样性，故选</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项；根据所学知识可知，在</a:t>
            </a:r>
            <a:r>
              <a:rPr lang="en-US" altLang="zh-CN" sz="2800" b="1" kern="100" dirty="0">
                <a:latin typeface="Times New Roman"/>
                <a:ea typeface="方正细黑一_GBK"/>
                <a:cs typeface="Courier New"/>
              </a:rPr>
              <a:t>19</a:t>
            </a:r>
            <a:r>
              <a:rPr lang="zh-CN" altLang="zh-CN" sz="2800" b="1" kern="100" dirty="0">
                <a:latin typeface="Times New Roman"/>
                <a:ea typeface="方正细黑一_GBK"/>
                <a:cs typeface="Times New Roman"/>
              </a:rPr>
              <a:t>世纪末</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世纪初，亚洲的民族民主意识开始觉醒，排除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项；印尼共产党所领导的民族大起义遭到镇压，并没有取得突破性胜利，排除</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项；这三次民族解放运动并没有得到世界各地的支持，排除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397938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764630"/>
            <a:ext cx="10975658" cy="5472759"/>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世纪上半叶，广大亚非拉地区民族民主运动兴起。印度采取</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非暴力不合作</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的和平抗争，中国选择辛亥革命的暴力革命，中东地区的土耳其则在凯末尔的带领下进行了一场世俗化改革。这种民族民主运动类型的差异主要是因</a:t>
            </a:r>
            <a:r>
              <a:rPr lang="zh-CN" altLang="zh-CN" sz="2800" b="1" kern="100" dirty="0" smtClean="0">
                <a:latin typeface="Times New Roman"/>
                <a:ea typeface="方正细黑一_GBK"/>
                <a:cs typeface="Times New Roman"/>
              </a:rPr>
              <a:t>为</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．运动目的的不同</a:t>
            </a:r>
            <a:r>
              <a:rPr lang="zh-CN" altLang="zh-CN" sz="2800" b="1" kern="100" dirty="0">
                <a:latin typeface="宋体"/>
                <a:ea typeface="Times New Roman"/>
                <a:cs typeface="Courier New"/>
              </a:rPr>
              <a:t> </a:t>
            </a:r>
            <a:r>
              <a:rPr lang="en-US" altLang="zh-CN" sz="2800" b="1" kern="100" dirty="0">
                <a:latin typeface="宋体"/>
                <a:ea typeface="Times New Roman"/>
                <a:cs typeface="Courier New"/>
              </a:rPr>
              <a:t>	</a:t>
            </a:r>
            <a:r>
              <a:rPr lang="en-US" altLang="zh-CN" sz="2800" b="1" kern="100" dirty="0" smtClean="0">
                <a:ea typeface="Times New Roman"/>
              </a:rPr>
              <a:t>	B</a:t>
            </a:r>
            <a:r>
              <a:rPr lang="zh-CN" altLang="zh-CN" sz="2800" b="1" kern="100" dirty="0">
                <a:ea typeface="方正细黑一_GBK"/>
              </a:rPr>
              <a:t>．国际环境的不同</a:t>
            </a:r>
            <a:endParaRPr lang="zh-CN" altLang="zh-CN" sz="1050" kern="100" dirty="0"/>
          </a:p>
          <a:p>
            <a:pPr indent="713740" algn="just">
              <a:lnSpc>
                <a:spcPct val="170000"/>
              </a:lnSpc>
              <a:spcAft>
                <a:spcPts val="0"/>
              </a:spcAft>
              <a:tabLst>
                <a:tab pos="2430780" algn="l"/>
              </a:tabLst>
            </a:pPr>
            <a:r>
              <a:rPr lang="en-US" altLang="zh-CN" sz="2800" b="1" kern="100" dirty="0">
                <a:ea typeface="方正细黑一_GBK"/>
              </a:rPr>
              <a:t>C</a:t>
            </a:r>
            <a:r>
              <a:rPr lang="zh-CN" altLang="zh-CN" sz="2800" b="1" kern="100" dirty="0">
                <a:ea typeface="方正细黑一_GBK"/>
              </a:rPr>
              <a:t>．发起的条件不同</a:t>
            </a:r>
            <a:r>
              <a:rPr lang="zh-CN" altLang="zh-CN" sz="2800" b="1" kern="100" dirty="0">
                <a:ea typeface="Times New Roman"/>
              </a:rPr>
              <a:t> </a:t>
            </a:r>
            <a:r>
              <a:rPr lang="en-US" altLang="zh-CN" sz="2800" b="1" kern="100" dirty="0">
                <a:ea typeface="Times New Roman"/>
              </a:rPr>
              <a:t>	</a:t>
            </a:r>
            <a:r>
              <a:rPr lang="en-US" altLang="zh-CN" sz="2800" b="1" kern="100" dirty="0" smtClean="0">
                <a:ea typeface="Times New Roman"/>
              </a:rPr>
              <a:t>	D</a:t>
            </a:r>
            <a:r>
              <a:rPr lang="zh-CN" altLang="zh-CN" sz="2800" b="1" kern="100" dirty="0">
                <a:ea typeface="方正细黑一_GBK"/>
              </a:rPr>
              <a:t>．面临的问题不同</a:t>
            </a:r>
            <a:endParaRPr lang="zh-CN" altLang="zh-CN" sz="1050" kern="100" dirty="0"/>
          </a:p>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　</a:t>
            </a:r>
            <a:endParaRPr lang="zh-CN" altLang="zh-CN" sz="1050" kern="100" dirty="0">
              <a:latin typeface="宋体"/>
              <a:cs typeface="Courier New"/>
            </a:endParaRPr>
          </a:p>
        </p:txBody>
      </p:sp>
    </p:spTree>
    <p:extLst>
      <p:ext uri="{BB962C8B-B14F-4D97-AF65-F5344CB8AC3E}">
        <p14:creationId xmlns:p14="http://schemas.microsoft.com/office/powerpoint/2010/main" val="4822035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barn(inVertical)">
                                      <p:cBhvr>
                                        <p:cTn id="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解析：</a:t>
            </a:r>
            <a:r>
              <a:rPr lang="zh-CN" altLang="zh-CN" sz="2800" b="1" kern="100" dirty="0">
                <a:latin typeface="Times New Roman"/>
                <a:ea typeface="方正细黑一_GBK"/>
                <a:cs typeface="Times New Roman"/>
              </a:rPr>
              <a:t>印度</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非暴力不合作</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主要是为了反对英国殖民者对印度的殖民统治，中国的辛亥革命是为了推翻国内的封建君主专制制度，凯末尔领导的改革则是为了追求民族独立和复兴经济，因此三个地区民族民主运动产生差异主要是因为面临着不同的斗争对象，使得需要解决问题的性质不同，故选</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397938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760799"/>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4</a:t>
            </a:r>
            <a:r>
              <a:rPr lang="zh-CN" altLang="zh-CN" sz="2800" b="1" kern="100" dirty="0">
                <a:latin typeface="Times New Roman"/>
                <a:ea typeface="方正细黑一_GBK"/>
                <a:cs typeface="Times New Roman"/>
              </a:rPr>
              <a:t>．为了得到拉美国家的帮助，桑地诺曾给拉美国家首脑写了一系列的信，完整、集中地表达了国际团结的意愿，并亲自前往墨西哥，寻求支持。这反映出拉美独立运</a:t>
            </a:r>
            <a:r>
              <a:rPr lang="zh-CN" altLang="zh-CN" sz="2800" b="1" kern="100" dirty="0" smtClean="0">
                <a:latin typeface="Times New Roman"/>
                <a:ea typeface="方正细黑一_GBK"/>
                <a:cs typeface="Times New Roman"/>
              </a:rPr>
              <a:t>动</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．具有区域民族革命的意义</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．深受欧美国家的武装干涉</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．强调民族革命的自主独立</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．缺乏广泛的民众基础支</a:t>
            </a:r>
            <a:r>
              <a:rPr lang="zh-CN" altLang="zh-CN" sz="2800" b="1" kern="100" dirty="0" smtClean="0">
                <a:latin typeface="Times New Roman"/>
                <a:ea typeface="方正细黑一_GBK"/>
                <a:cs typeface="Times New Roman"/>
              </a:rPr>
              <a:t>持</a:t>
            </a:r>
            <a:endParaRPr lang="zh-CN" altLang="zh-CN" sz="1050" kern="100" dirty="0">
              <a:latin typeface="宋体"/>
              <a:cs typeface="Courier New"/>
            </a:endParaRPr>
          </a:p>
        </p:txBody>
      </p:sp>
    </p:spTree>
    <p:extLst>
      <p:ext uri="{BB962C8B-B14F-4D97-AF65-F5344CB8AC3E}">
        <p14:creationId xmlns:p14="http://schemas.microsoft.com/office/powerpoint/2010/main" val="4822035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材</a:t>
            </a:r>
            <a:r>
              <a:rPr lang="zh-CN" altLang="zh-CN" sz="2800" b="1" kern="100" dirty="0">
                <a:latin typeface="Times New Roman"/>
                <a:ea typeface="方正细黑一_GBK"/>
                <a:cs typeface="Times New Roman"/>
              </a:rPr>
              <a:t>料中桑地诺积极向拉美国家寻求支持、援助，这说明拉美独立运动需要区域间的合作支持，具有区域民族革命的意义，故</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项正确，</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项错误；材料没有涉及欧美国家的武装干涉和民众基础匮乏等相关信息，故</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两项错误。</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397938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351377"/>
            <a:ext cx="10975658" cy="4525963"/>
          </a:xfrm>
        </p:spPr>
        <p:txBody>
          <a:bodyPr>
            <a:normAutofit/>
          </a:bodyPr>
          <a:lstStyle/>
          <a:p>
            <a:endParaRPr lang="en-US" altLang="zh-CN" sz="2800" dirty="0" smtClean="0"/>
          </a:p>
          <a:p>
            <a:endParaRPr lang="zh-CN" altLang="en-US" sz="2800" dirty="0"/>
          </a:p>
        </p:txBody>
      </p:sp>
      <p:pic>
        <p:nvPicPr>
          <p:cNvPr id="16386" name="Picture 2" descr="思维要多元.TIF"/>
          <p:cNvPicPr>
            <a:picLocks noChangeAspect="1" noChangeArrowheads="1"/>
          </p:cNvPicPr>
          <p:nvPr/>
        </p:nvPicPr>
        <p:blipFill>
          <a:blip r:embed="rId2" r:link="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739299" y="764690"/>
            <a:ext cx="5950648" cy="853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灰块.TIF"/>
          <p:cNvPicPr>
            <a:picLocks noChangeAspect="1" noChangeArrowheads="1"/>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2935875" y="1952419"/>
            <a:ext cx="281312" cy="1019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p:nvPr/>
        </p:nvSpPr>
        <p:spPr>
          <a:xfrm>
            <a:off x="3217187" y="1952419"/>
            <a:ext cx="6096000" cy="977255"/>
          </a:xfrm>
          <a:prstGeom prst="rect">
            <a:avLst/>
          </a:prstGeom>
        </p:spPr>
        <p:txBody>
          <a:bodyPr>
            <a:spAutoFit/>
          </a:bodyPr>
          <a:lstStyle/>
          <a:p>
            <a:pPr algn="ctr">
              <a:lnSpc>
                <a:spcPct val="120000"/>
              </a:lnSpc>
              <a:spcAft>
                <a:spcPts val="0"/>
              </a:spcAft>
              <a:tabLst>
                <a:tab pos="2430780" algn="l"/>
              </a:tabLst>
            </a:pPr>
            <a:r>
              <a:rPr lang="zh-CN" altLang="zh-CN" sz="2500" b="1" kern="100" dirty="0">
                <a:solidFill>
                  <a:srgbClr val="C0504D"/>
                </a:solidFill>
                <a:latin typeface="Times New Roman"/>
                <a:ea typeface="方正细黑一_GBK"/>
                <a:cs typeface="Times New Roman"/>
              </a:rPr>
              <a:t>教材</a:t>
            </a:r>
            <a:r>
              <a:rPr lang="en-US" altLang="zh-CN" sz="2500" b="1" kern="100" dirty="0">
                <a:latin typeface="Times New Roman"/>
                <a:ea typeface="方正细黑一_GBK"/>
                <a:cs typeface="Courier New"/>
              </a:rPr>
              <a:t>“</a:t>
            </a:r>
            <a:r>
              <a:rPr lang="zh-CN" altLang="zh-CN" sz="2500" b="1" kern="100" dirty="0">
                <a:solidFill>
                  <a:srgbClr val="C0504D"/>
                </a:solidFill>
                <a:latin typeface="Times New Roman"/>
                <a:ea typeface="方正细黑一_GBK"/>
                <a:cs typeface="Times New Roman"/>
              </a:rPr>
              <a:t>学习聚焦</a:t>
            </a:r>
            <a:r>
              <a:rPr lang="en-US" altLang="zh-CN" sz="2500" b="1" kern="100" dirty="0">
                <a:latin typeface="Times New Roman"/>
                <a:ea typeface="方正细黑一_GBK"/>
                <a:cs typeface="Courier New"/>
              </a:rPr>
              <a:t>”</a:t>
            </a:r>
            <a:r>
              <a:rPr lang="zh-CN" altLang="zh-CN" sz="2500" b="1" kern="100" dirty="0">
                <a:solidFill>
                  <a:srgbClr val="C0504D"/>
                </a:solidFill>
                <a:latin typeface="Times New Roman"/>
                <a:ea typeface="方正细黑一_GBK"/>
                <a:cs typeface="Times New Roman"/>
              </a:rPr>
              <a:t>内容的深度发掘</a:t>
            </a:r>
            <a:endParaRPr lang="zh-CN" altLang="zh-CN" sz="1050" kern="100" dirty="0">
              <a:latin typeface="宋体"/>
              <a:cs typeface="Courier New"/>
            </a:endParaRPr>
          </a:p>
          <a:p>
            <a:pPr algn="ctr">
              <a:lnSpc>
                <a:spcPct val="120000"/>
              </a:lnSpc>
              <a:spcAft>
                <a:spcPts val="0"/>
              </a:spcAft>
              <a:tabLst>
                <a:tab pos="2430780" algn="l"/>
              </a:tabLst>
            </a:pPr>
            <a:r>
              <a:rPr lang="en-US" altLang="zh-CN" sz="2500" b="1" kern="100" dirty="0">
                <a:latin typeface="Times New Roman"/>
                <a:ea typeface="方正细黑一_GBK"/>
                <a:cs typeface="Courier New"/>
              </a:rPr>
              <a:t>(</a:t>
            </a:r>
            <a:r>
              <a:rPr lang="zh-CN" altLang="zh-CN" sz="2500" b="1" kern="100" dirty="0">
                <a:latin typeface="Times New Roman"/>
                <a:ea typeface="方正细黑一_GBK"/>
                <a:cs typeface="Times New Roman"/>
              </a:rPr>
              <a:t>高度凝炼的语句蕴含着多视角的命题点</a:t>
            </a:r>
            <a:r>
              <a:rPr lang="en-US" altLang="zh-CN" sz="2500" b="1" kern="100" dirty="0">
                <a:latin typeface="Times New Roman"/>
                <a:ea typeface="方正细黑一_GBK"/>
                <a:cs typeface="Courier New"/>
              </a:rPr>
              <a:t>)</a:t>
            </a:r>
            <a:endParaRPr lang="zh-CN" altLang="zh-CN" sz="1050" kern="100" dirty="0">
              <a:effectLst/>
              <a:latin typeface="宋体"/>
              <a:cs typeface="Courier New"/>
            </a:endParaRPr>
          </a:p>
        </p:txBody>
      </p:sp>
      <p:pic>
        <p:nvPicPr>
          <p:cNvPr id="6" name="图片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2867" y="3269215"/>
            <a:ext cx="1208088"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p:cNvSpPr/>
          <p:nvPr/>
        </p:nvSpPr>
        <p:spPr>
          <a:xfrm>
            <a:off x="2206576" y="3193880"/>
            <a:ext cx="2565126" cy="523220"/>
          </a:xfrm>
          <a:prstGeom prst="rect">
            <a:avLst/>
          </a:prstGeom>
        </p:spPr>
        <p:txBody>
          <a:bodyPr wrap="none">
            <a:spAutoFit/>
          </a:bodyPr>
          <a:lstStyle/>
          <a:p>
            <a:r>
              <a:rPr lang="en-US" altLang="zh-CN" sz="2800" b="1" kern="100" dirty="0">
                <a:latin typeface="Times New Roman"/>
                <a:ea typeface="方正细黑一_GBK"/>
              </a:rPr>
              <a:t>P99“</a:t>
            </a:r>
            <a:r>
              <a:rPr lang="zh-CN" altLang="zh-CN" sz="2800" b="1" kern="100" dirty="0">
                <a:solidFill>
                  <a:srgbClr val="C0504D"/>
                </a:solidFill>
                <a:latin typeface="Times New Roman"/>
                <a:ea typeface="方正细黑一_GBK"/>
                <a:cs typeface="Times New Roman"/>
              </a:rPr>
              <a:t>学习聚焦</a:t>
            </a:r>
            <a:r>
              <a:rPr lang="en-US" altLang="zh-CN" sz="2800" b="1" kern="100" dirty="0">
                <a:latin typeface="Times New Roman"/>
                <a:ea typeface="方正细黑一_GBK"/>
              </a:rPr>
              <a:t>”</a:t>
            </a:r>
            <a:endParaRPr lang="zh-CN" altLang="en-US" sz="2600" dirty="0"/>
          </a:p>
        </p:txBody>
      </p:sp>
      <p:sp>
        <p:nvSpPr>
          <p:cNvPr id="8" name="矩形 7"/>
          <p:cNvSpPr/>
          <p:nvPr/>
        </p:nvSpPr>
        <p:spPr>
          <a:xfrm>
            <a:off x="912867" y="3819995"/>
            <a:ext cx="10297430" cy="977255"/>
          </a:xfrm>
          <a:prstGeom prst="rect">
            <a:avLst/>
          </a:prstGeom>
        </p:spPr>
        <p:txBody>
          <a:bodyPr wrap="square">
            <a:spAutoFit/>
          </a:bodyPr>
          <a:lstStyle/>
          <a:p>
            <a:pPr indent="637540" algn="just">
              <a:lnSpc>
                <a:spcPct val="120000"/>
              </a:lnSpc>
              <a:spcAft>
                <a:spcPts val="0"/>
              </a:spcAft>
              <a:tabLst>
                <a:tab pos="2430780" algn="l"/>
              </a:tabLst>
            </a:pPr>
            <a:r>
              <a:rPr lang="zh-CN" altLang="zh-CN" sz="2500" b="1" kern="100" dirty="0">
                <a:latin typeface="Times New Roman"/>
                <a:ea typeface="方正细黑一_GBK"/>
                <a:cs typeface="Times New Roman"/>
              </a:rPr>
              <a:t>民族主义政党成为</a:t>
            </a:r>
            <a:r>
              <a:rPr lang="zh-CN" altLang="zh-CN" sz="2500" b="1" u="wavy" kern="100" dirty="0">
                <a:latin typeface="Times New Roman"/>
                <a:ea typeface="方正细黑一_GBK"/>
                <a:cs typeface="Times New Roman"/>
              </a:rPr>
              <a:t>埃及民族独立运动</a:t>
            </a:r>
            <a:r>
              <a:rPr lang="zh-CN" altLang="zh-CN" sz="2500" b="1" kern="100" dirty="0">
                <a:latin typeface="Times New Roman"/>
                <a:ea typeface="方正细黑一_GBK"/>
                <a:cs typeface="Times New Roman"/>
              </a:rPr>
              <a:t>的新生领导力量。埃塞俄比亚的抗意斗争成为世界反法西斯战争的一部分。</a:t>
            </a:r>
            <a:endParaRPr lang="zh-CN" altLang="zh-CN" sz="1050" kern="100" dirty="0">
              <a:effectLst/>
              <a:latin typeface="宋体"/>
              <a:cs typeface="Courier New"/>
            </a:endParaRPr>
          </a:p>
        </p:txBody>
      </p:sp>
    </p:spTree>
    <p:extLst>
      <p:ext uri="{BB962C8B-B14F-4D97-AF65-F5344CB8AC3E}">
        <p14:creationId xmlns:p14="http://schemas.microsoft.com/office/powerpoint/2010/main" val="4822035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38709" y="116540"/>
            <a:ext cx="10975658" cy="6624920"/>
          </a:xfrm>
        </p:spPr>
        <p:txBody>
          <a:bodyPr>
            <a:normAutofit/>
          </a:bodyPr>
          <a:lstStyle/>
          <a:p>
            <a:pPr indent="713740" algn="just">
              <a:tabLst>
                <a:tab pos="2430780" algn="l"/>
              </a:tabLst>
            </a:pPr>
            <a:r>
              <a:rPr lang="zh-CN" altLang="zh-CN" sz="2800" b="1" kern="100" dirty="0">
                <a:latin typeface="宋体"/>
                <a:ea typeface="C-KT"/>
                <a:cs typeface="Times New Roman"/>
              </a:rPr>
              <a:t></a:t>
            </a:r>
            <a:r>
              <a:rPr lang="zh-CN" altLang="zh-CN" sz="2800" b="1" kern="100" dirty="0">
                <a:solidFill>
                  <a:srgbClr val="C0504D"/>
                </a:solidFill>
                <a:latin typeface="Times New Roman"/>
                <a:ea typeface="方正细黑一_GBK"/>
                <a:cs typeface="Times New Roman"/>
              </a:rPr>
              <a:t>发掘命题</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1922</a:t>
            </a:r>
            <a:r>
              <a:rPr lang="zh-CN" altLang="zh-CN" sz="2800" b="1" kern="100" dirty="0">
                <a:latin typeface="Times New Roman"/>
                <a:ea typeface="方正细黑一_GBK"/>
                <a:cs typeface="Times New Roman"/>
              </a:rPr>
              <a:t>年</a:t>
            </a: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月</a:t>
            </a:r>
            <a:r>
              <a:rPr lang="en-US" altLang="zh-CN" sz="2800" b="1" kern="100" dirty="0">
                <a:latin typeface="Times New Roman"/>
                <a:ea typeface="方正细黑一_GBK"/>
                <a:cs typeface="Courier New"/>
              </a:rPr>
              <a:t>28</a:t>
            </a:r>
            <a:r>
              <a:rPr lang="zh-CN" altLang="zh-CN" sz="2800" b="1" kern="100" dirty="0">
                <a:latin typeface="Times New Roman"/>
                <a:ea typeface="方正细黑一_GBK"/>
                <a:cs typeface="Times New Roman"/>
              </a:rPr>
              <a:t>日，英国发表宣言，单方面宣布埃及</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独立</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，取消保护制，但仍保留四项权力：英国负责埃及的国防；控制交通线；保护英国人的权益；继续统治苏丹。同年</a:t>
            </a: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月</a:t>
            </a:r>
            <a:r>
              <a:rPr lang="en-US" altLang="zh-CN" sz="2800" b="1" kern="100" dirty="0">
                <a:latin typeface="Times New Roman"/>
                <a:ea typeface="方正细黑一_GBK"/>
                <a:cs typeface="Courier New"/>
              </a:rPr>
              <a:t>15</a:t>
            </a:r>
            <a:r>
              <a:rPr lang="zh-CN" altLang="zh-CN" sz="2800" b="1" kern="100" dirty="0">
                <a:latin typeface="Times New Roman"/>
                <a:ea typeface="方正细黑一_GBK"/>
                <a:cs typeface="Times New Roman"/>
              </a:rPr>
              <a:t>日，英国任命苏丹福阿德为埃及国王。这说</a:t>
            </a:r>
            <a:r>
              <a:rPr lang="zh-CN" altLang="zh-CN" sz="2800" b="1" kern="100" dirty="0" smtClean="0">
                <a:latin typeface="Times New Roman"/>
                <a:ea typeface="方正细黑一_GBK"/>
                <a:cs typeface="Times New Roman"/>
              </a:rPr>
              <a:t>明</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．埃及独立运动取得成功</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．英国调整统治埃及的方式</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．英埃两国矛盾得到化解</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．埃及的民族意识尚未觉</a:t>
            </a:r>
            <a:r>
              <a:rPr lang="zh-CN" altLang="zh-CN" sz="2800" b="1" kern="100" dirty="0" smtClean="0">
                <a:latin typeface="Times New Roman"/>
                <a:ea typeface="方正细黑一_GBK"/>
                <a:cs typeface="Times New Roman"/>
              </a:rPr>
              <a:t>醒</a:t>
            </a:r>
            <a:endParaRPr lang="zh-CN" altLang="zh-CN" sz="1050" kern="100" dirty="0">
              <a:latin typeface="宋体"/>
              <a:cs typeface="Courier New"/>
            </a:endParaRPr>
          </a:p>
        </p:txBody>
      </p:sp>
    </p:spTree>
    <p:extLst>
      <p:ext uri="{BB962C8B-B14F-4D97-AF65-F5344CB8AC3E}">
        <p14:creationId xmlns:p14="http://schemas.microsoft.com/office/powerpoint/2010/main" val="1397938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836641"/>
            <a:ext cx="10975658" cy="5544770"/>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据</a:t>
            </a:r>
            <a:r>
              <a:rPr lang="zh-CN" altLang="zh-CN" sz="2800" b="1" kern="100" dirty="0">
                <a:latin typeface="Times New Roman"/>
                <a:ea typeface="方正细黑一_GBK"/>
                <a:cs typeface="Times New Roman"/>
              </a:rPr>
              <a:t>材料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英国发表宣言，单方面宣布埃及</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独立</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，取消保护制，但仍保留四项权力</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可知，英国承认埃及独立，但仍保留部分特权，说明一战后英国调整了统治埃及的方式，故选</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项；据材料可知，埃及独立运动并未获得完全成功，排除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项；埃及并未获得真正独立，英埃两国矛盾依然存在，排除</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项；一战后，埃及的民族独立意识已经觉醒，排除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822035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53779" y="692620"/>
            <a:ext cx="10456518" cy="5472759"/>
          </a:xfrm>
        </p:spPr>
        <p:txBody>
          <a:bodyPr>
            <a:normAutofit/>
          </a:bodyPr>
          <a:lstStyle/>
          <a:p>
            <a:pPr indent="713740" algn="jus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．一位法国官员曾说道：</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参与到第一次世界大战中的这</a:t>
            </a:r>
            <a:r>
              <a:rPr lang="en-US" altLang="zh-CN" sz="2800" b="1" kern="100" dirty="0">
                <a:latin typeface="Times New Roman"/>
                <a:ea typeface="方正细黑一_GBK"/>
                <a:cs typeface="Courier New"/>
              </a:rPr>
              <a:t>17.5</a:t>
            </a:r>
            <a:r>
              <a:rPr lang="zh-CN" altLang="zh-CN" sz="2800" b="1" kern="100" dirty="0">
                <a:latin typeface="Times New Roman"/>
                <a:ea typeface="方正细黑一_GBK"/>
                <a:cs typeface="Times New Roman"/>
              </a:rPr>
              <a:t>万非洲士兵，在法兰西和佛兰德的壕沟里掘好了旧非洲的坟墓。</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这说</a:t>
            </a:r>
            <a:r>
              <a:rPr lang="zh-CN" altLang="zh-CN" sz="2800" b="1" kern="100" dirty="0" smtClean="0">
                <a:latin typeface="Times New Roman"/>
                <a:ea typeface="方正细黑一_GBK"/>
                <a:cs typeface="Times New Roman"/>
              </a:rPr>
              <a:t>明</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．宗主国把殖民地人民投入到一战</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．一战激发了非洲民族意识的觉醒</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．世界殖民体系在一战后土崩瓦解</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．非洲大陆掀起了民族独立的风暴</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397938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第</a:t>
            </a:r>
            <a:r>
              <a:rPr lang="zh-CN" altLang="zh-CN" sz="2800" b="1" kern="100" dirty="0">
                <a:latin typeface="Times New Roman"/>
                <a:ea typeface="方正细黑一_GBK"/>
                <a:cs typeface="Times New Roman"/>
              </a:rPr>
              <a:t>一次世界大战唤醒了殖民地人民的独立意识，促进了非洲人民的民族意识觉醒，故</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项正确；</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项内容为原因，与材料主旨不符，排除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项；世界殖民体系二战后开始瓦解，排除</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项；非洲大陆掀起民族独立的风暴主要在二战之后，排除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822035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59207"/>
            <a:ext cx="10975658" cy="4525963"/>
          </a:xfrm>
        </p:spPr>
        <p:txBody>
          <a:bodyPr>
            <a:normAutofit/>
          </a:bodyPr>
          <a:lstStyle/>
          <a:p>
            <a:endParaRPr lang="en-US" altLang="zh-CN" sz="2800" dirty="0" smtClean="0"/>
          </a:p>
          <a:p>
            <a:endParaRPr lang="zh-CN" altLang="en-US" sz="2800" dirty="0"/>
          </a:p>
        </p:txBody>
      </p:sp>
      <p:pic>
        <p:nvPicPr>
          <p:cNvPr id="3"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2867" y="218891"/>
            <a:ext cx="1208088"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2206576" y="143556"/>
            <a:ext cx="2470548" cy="477054"/>
          </a:xfrm>
          <a:prstGeom prst="rect">
            <a:avLst/>
          </a:prstGeom>
        </p:spPr>
        <p:txBody>
          <a:bodyPr wrap="none">
            <a:spAutoFit/>
          </a:bodyPr>
          <a:lstStyle/>
          <a:p>
            <a:r>
              <a:rPr lang="en-US" altLang="zh-CN" sz="2500" b="1" kern="100" dirty="0">
                <a:latin typeface="Times New Roman"/>
                <a:ea typeface="方正细黑一_GBK"/>
              </a:rPr>
              <a:t>P100“</a:t>
            </a:r>
            <a:r>
              <a:rPr lang="zh-CN" altLang="zh-CN" sz="2500" b="1" kern="100" dirty="0">
                <a:solidFill>
                  <a:srgbClr val="C0504D"/>
                </a:solidFill>
                <a:latin typeface="Times New Roman"/>
                <a:ea typeface="方正细黑一_GBK"/>
                <a:cs typeface="Times New Roman"/>
              </a:rPr>
              <a:t>学习聚焦</a:t>
            </a:r>
            <a:r>
              <a:rPr lang="en-US" altLang="zh-CN" sz="2500" b="1" kern="100" dirty="0">
                <a:latin typeface="Times New Roman"/>
                <a:ea typeface="方正细黑一_GBK"/>
              </a:rPr>
              <a:t>”</a:t>
            </a:r>
            <a:endParaRPr lang="zh-CN" altLang="en-US" sz="2500" dirty="0"/>
          </a:p>
        </p:txBody>
      </p:sp>
      <p:sp>
        <p:nvSpPr>
          <p:cNvPr id="5" name="矩形 4"/>
          <p:cNvSpPr/>
          <p:nvPr/>
        </p:nvSpPr>
        <p:spPr>
          <a:xfrm>
            <a:off x="912867" y="631603"/>
            <a:ext cx="10297430" cy="637097"/>
          </a:xfrm>
          <a:prstGeom prst="rect">
            <a:avLst/>
          </a:prstGeom>
        </p:spPr>
        <p:txBody>
          <a:bodyPr wrap="square">
            <a:spAutoFit/>
          </a:bodyPr>
          <a:lstStyle/>
          <a:p>
            <a:pPr indent="713740" algn="just">
              <a:lnSpc>
                <a:spcPct val="170000"/>
              </a:lnSpc>
              <a:spcAft>
                <a:spcPts val="0"/>
              </a:spcAft>
              <a:tabLst>
                <a:tab pos="2430780" algn="l"/>
              </a:tabLst>
            </a:pPr>
            <a:r>
              <a:rPr lang="zh-CN" altLang="zh-CN" sz="2400" b="1" kern="100" dirty="0">
                <a:latin typeface="Times New Roman"/>
                <a:ea typeface="方正细黑一_GBK"/>
                <a:cs typeface="Times New Roman"/>
              </a:rPr>
              <a:t>拉丁美洲的民族民主革命与改革的代表是</a:t>
            </a:r>
            <a:r>
              <a:rPr lang="zh-CN" altLang="zh-CN" sz="2400" b="1" u="wavy" kern="100" dirty="0">
                <a:latin typeface="Times New Roman"/>
                <a:ea typeface="方正细黑一_GBK"/>
                <a:cs typeface="Times New Roman"/>
              </a:rPr>
              <a:t>桑地诺</a:t>
            </a:r>
            <a:r>
              <a:rPr lang="zh-CN" altLang="zh-CN" sz="2400" b="1" kern="100" dirty="0">
                <a:latin typeface="Times New Roman"/>
                <a:ea typeface="方正细黑一_GBK"/>
                <a:cs typeface="Times New Roman"/>
              </a:rPr>
              <a:t>和</a:t>
            </a:r>
            <a:r>
              <a:rPr lang="zh-CN" altLang="zh-CN" sz="2400" b="1" u="wavy" kern="100" dirty="0">
                <a:latin typeface="Times New Roman"/>
                <a:ea typeface="方正细黑一_GBK"/>
                <a:cs typeface="Times New Roman"/>
              </a:rPr>
              <a:t>卡德纳斯</a:t>
            </a:r>
            <a:r>
              <a:rPr lang="zh-CN" altLang="zh-CN" sz="2400" b="1" kern="100" dirty="0">
                <a:latin typeface="Times New Roman"/>
                <a:ea typeface="方正细黑一_GBK"/>
                <a:cs typeface="Times New Roman"/>
              </a:rPr>
              <a:t>。</a:t>
            </a:r>
            <a:endParaRPr lang="zh-CN" altLang="zh-CN" sz="1000" kern="100" dirty="0">
              <a:effectLst/>
              <a:latin typeface="宋体"/>
              <a:cs typeface="Courier New"/>
            </a:endParaRPr>
          </a:p>
        </p:txBody>
      </p:sp>
      <p:sp>
        <p:nvSpPr>
          <p:cNvPr id="7" name="矩形 6"/>
          <p:cNvSpPr/>
          <p:nvPr/>
        </p:nvSpPr>
        <p:spPr>
          <a:xfrm>
            <a:off x="768847" y="1340710"/>
            <a:ext cx="10441450" cy="5133713"/>
          </a:xfrm>
          <a:prstGeom prst="rect">
            <a:avLst/>
          </a:prstGeom>
        </p:spPr>
        <p:txBody>
          <a:bodyPr wrap="square">
            <a:spAutoFit/>
          </a:bodyPr>
          <a:lstStyle/>
          <a:p>
            <a:pPr indent="713740" algn="just">
              <a:lnSpc>
                <a:spcPct val="130000"/>
              </a:lnSpc>
              <a:spcAft>
                <a:spcPts val="0"/>
              </a:spcAft>
              <a:tabLst>
                <a:tab pos="2430780" algn="l"/>
              </a:tabLst>
            </a:pPr>
            <a:r>
              <a:rPr lang="zh-CN" altLang="zh-CN" sz="2800" b="1" kern="100" dirty="0">
                <a:latin typeface="宋体"/>
                <a:ea typeface="C-KT"/>
                <a:cs typeface="Times New Roman"/>
              </a:rPr>
              <a:t></a:t>
            </a:r>
            <a:r>
              <a:rPr lang="zh-CN" altLang="zh-CN" sz="2800" b="1" kern="100" dirty="0">
                <a:solidFill>
                  <a:srgbClr val="C0504D"/>
                </a:solidFill>
                <a:latin typeface="Times New Roman"/>
                <a:ea typeface="方正细黑一_GBK"/>
                <a:cs typeface="Times New Roman"/>
              </a:rPr>
              <a:t>发掘命题</a:t>
            </a:r>
            <a:endParaRPr lang="zh-CN" altLang="zh-CN" sz="2800" kern="100" dirty="0">
              <a:latin typeface="宋体"/>
              <a:cs typeface="Courier New"/>
            </a:endParaRPr>
          </a:p>
          <a:p>
            <a:pPr indent="713740" algn="just">
              <a:lnSpc>
                <a:spcPct val="130000"/>
              </a:lnSpc>
              <a:spcAft>
                <a:spcPts val="0"/>
              </a:spcAf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1929</a:t>
            </a:r>
            <a:r>
              <a:rPr lang="zh-CN" altLang="zh-CN" sz="2800" b="1" kern="100" dirty="0">
                <a:latin typeface="Times New Roman"/>
                <a:ea typeface="方正细黑一_GBK"/>
                <a:cs typeface="Times New Roman"/>
              </a:rPr>
              <a:t>年，桑地诺在一封信中写道：</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自从</a:t>
            </a:r>
            <a:r>
              <a:rPr lang="en-US" altLang="zh-CN" sz="2800" b="1" kern="100" dirty="0">
                <a:latin typeface="Times New Roman"/>
                <a:ea typeface="方正细黑一_GBK"/>
                <a:cs typeface="Courier New"/>
              </a:rPr>
              <a:t>1909</a:t>
            </a:r>
            <a:r>
              <a:rPr lang="zh-CN" altLang="zh-CN" sz="2800" b="1" kern="100" dirty="0">
                <a:latin typeface="Times New Roman"/>
                <a:ea typeface="方正细黑一_GBK"/>
                <a:cs typeface="Times New Roman"/>
              </a:rPr>
              <a:t>年华尔街银行家把美元的祸水引进尼加拉瓜以后，我们的祖国就失去了和平。美国银行每向我国输出一千美元，尼加拉瓜就有一个人送命。</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桑地诺旨</a:t>
            </a:r>
            <a:r>
              <a:rPr lang="zh-CN" altLang="zh-CN" sz="2800" b="1" kern="100" dirty="0" smtClean="0">
                <a:latin typeface="Times New Roman"/>
                <a:ea typeface="方正细黑一_GBK"/>
                <a:cs typeface="Times New Roman"/>
              </a:rPr>
              <a:t>在</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2800" kern="100" dirty="0">
              <a:latin typeface="宋体"/>
              <a:cs typeface="Courier New"/>
            </a:endParaRPr>
          </a:p>
          <a:p>
            <a:pPr indent="713740" algn="just">
              <a:lnSpc>
                <a:spcPct val="13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．反思拉美经济落后的原因</a:t>
            </a:r>
            <a:endParaRPr lang="zh-CN" altLang="zh-CN" sz="2800" kern="100" dirty="0">
              <a:latin typeface="宋体"/>
              <a:cs typeface="Courier New"/>
            </a:endParaRPr>
          </a:p>
          <a:p>
            <a:pPr indent="713740" algn="just">
              <a:lnSpc>
                <a:spcPct val="130000"/>
              </a:lnSpc>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．号召本国人民进行民族民主革命</a:t>
            </a:r>
            <a:endParaRPr lang="zh-CN" altLang="zh-CN" sz="2800" kern="100" dirty="0">
              <a:latin typeface="宋体"/>
              <a:cs typeface="Courier New"/>
            </a:endParaRPr>
          </a:p>
          <a:p>
            <a:pPr indent="713740" algn="just">
              <a:lnSpc>
                <a:spcPct val="130000"/>
              </a:lnSpc>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．结束尼加拉瓜的殖民历史</a:t>
            </a:r>
            <a:endParaRPr lang="zh-CN" altLang="zh-CN" sz="2800" kern="100" dirty="0">
              <a:latin typeface="宋体"/>
              <a:cs typeface="Courier New"/>
            </a:endParaRPr>
          </a:p>
          <a:p>
            <a:pPr indent="713740" algn="just">
              <a:lnSpc>
                <a:spcPct val="130000"/>
              </a:lnSpc>
              <a:spcAft>
                <a:spcPts val="0"/>
              </a:spcAf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．指出美国对拉美经济侵略的手段</a:t>
            </a:r>
            <a:endParaRPr lang="zh-CN" altLang="zh-CN" sz="2800" kern="100" dirty="0">
              <a:effectLst/>
              <a:latin typeface="宋体"/>
              <a:cs typeface="Courier New"/>
            </a:endParaRPr>
          </a:p>
        </p:txBody>
      </p:sp>
    </p:spTree>
    <p:extLst>
      <p:ext uri="{BB962C8B-B14F-4D97-AF65-F5344CB8AC3E}">
        <p14:creationId xmlns:p14="http://schemas.microsoft.com/office/powerpoint/2010/main" val="1397938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材</a:t>
            </a:r>
            <a:r>
              <a:rPr lang="zh-CN" altLang="zh-CN" sz="2800" b="1" kern="100" dirty="0">
                <a:latin typeface="Times New Roman"/>
                <a:ea typeface="方正细黑一_GBK"/>
                <a:cs typeface="Times New Roman"/>
              </a:rPr>
              <a:t>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美国银行每向我国输出一千美元，尼加拉瓜就有一个人送命</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表达了美国经济控制对尼加拉瓜的负面影响，意图是号召尼加拉瓜人民奋起反抗，与美国扶植的反动独裁政权展开武装斗争，故选</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822035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10"/>
            <a:ext cx="10975658" cy="5832810"/>
          </a:xfrm>
        </p:spPr>
        <p:txBody>
          <a:bodyPr>
            <a:normAutofit/>
          </a:bodyPr>
          <a:lstStyle/>
          <a:p>
            <a:pPr indent="713740" algn="just">
              <a:spcAft>
                <a:spcPts val="0"/>
              </a:spcAft>
              <a:tabLst>
                <a:tab pos="2430780" algn="l"/>
              </a:tabLst>
            </a:pPr>
            <a:r>
              <a:rPr lang="en-US" altLang="zh-CN" sz="2800" b="1" kern="100" dirty="0">
                <a:latin typeface="Times New Roman"/>
                <a:ea typeface="方正细黑一_GBK"/>
                <a:cs typeface="Courier New"/>
              </a:rPr>
              <a:t>4</a:t>
            </a:r>
            <a:r>
              <a:rPr lang="zh-CN" altLang="zh-CN" sz="2800" b="1" kern="100" dirty="0">
                <a:latin typeface="Times New Roman"/>
                <a:ea typeface="方正细黑一_GBK"/>
                <a:cs typeface="Times New Roman"/>
              </a:rPr>
              <a:t>．卡德纳斯在将庄园和公地分给农民耕种的同时还大力维修水塘、堤坝，疏通河渠，建立农机厂和农产品加工厂，开商店，办学校，建医院，并以银行为中心，以村社为基层单位，建立起农业管理体制。这表明卡德纳</a:t>
            </a:r>
            <a:r>
              <a:rPr lang="zh-CN" altLang="zh-CN" sz="2800" b="1" kern="100" dirty="0" smtClean="0">
                <a:latin typeface="Times New Roman"/>
                <a:ea typeface="方正细黑一_GBK"/>
                <a:cs typeface="Times New Roman"/>
              </a:rPr>
              <a:t>斯</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2800" kern="100" dirty="0">
              <a:latin typeface="宋体"/>
              <a:cs typeface="Courier New"/>
            </a:endParaRPr>
          </a:p>
          <a:p>
            <a:pPr indent="713740" algn="just">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．将土地改革与农村建设相结合</a:t>
            </a:r>
            <a:endParaRPr lang="zh-CN" altLang="zh-CN" sz="2800" kern="100" dirty="0">
              <a:latin typeface="宋体"/>
              <a:cs typeface="Courier New"/>
            </a:endParaRPr>
          </a:p>
          <a:p>
            <a:pPr indent="713740" algn="just">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．以农村为中心进行经济建设</a:t>
            </a:r>
            <a:endParaRPr lang="zh-CN" altLang="zh-CN" sz="2800" kern="100" dirty="0">
              <a:latin typeface="宋体"/>
              <a:cs typeface="Courier New"/>
            </a:endParaRPr>
          </a:p>
          <a:p>
            <a:pPr indent="713740" algn="just">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．重视科学技术在农业中的作用</a:t>
            </a:r>
            <a:endParaRPr lang="zh-CN" altLang="zh-CN" sz="2800" kern="100" dirty="0">
              <a:latin typeface="宋体"/>
              <a:cs typeface="Courier New"/>
            </a:endParaRPr>
          </a:p>
          <a:p>
            <a:pPr indent="713740" algn="just">
              <a:spcAft>
                <a:spcPts val="0"/>
              </a:spcAf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．注重城市与农村协调发展</a:t>
            </a:r>
            <a:endParaRPr lang="zh-CN" altLang="zh-CN" sz="2800" kern="100" dirty="0">
              <a:latin typeface="宋体"/>
              <a:cs typeface="Courier New"/>
            </a:endParaRPr>
          </a:p>
          <a:p>
            <a:endParaRPr lang="zh-CN" altLang="en-US" sz="2800" dirty="0"/>
          </a:p>
        </p:txBody>
      </p:sp>
    </p:spTree>
    <p:extLst>
      <p:ext uri="{BB962C8B-B14F-4D97-AF65-F5344CB8AC3E}">
        <p14:creationId xmlns:p14="http://schemas.microsoft.com/office/powerpoint/2010/main" val="1397938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80660"/>
            <a:ext cx="10975658" cy="5174113"/>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据</a:t>
            </a:r>
            <a:r>
              <a:rPr lang="zh-CN" altLang="zh-CN" sz="2800" b="1" kern="100" dirty="0">
                <a:latin typeface="Times New Roman"/>
                <a:ea typeface="方正细黑一_GBK"/>
                <a:cs typeface="Times New Roman"/>
              </a:rPr>
              <a:t>材料可知，卡德纳斯将土地分给农民的同时还进行农村建设，反映出将土地改革与农村建设相结合的特点，故选</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项；材料涉及的是农村的改革，而非经济建设，排除</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项；材料侧重的是农业管理体制的建立，没有涉及科学技术的作用，排除</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项；材料没有提到城市发展，排除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822035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703227"/>
            <a:ext cx="10975658" cy="4525963"/>
          </a:xfrm>
        </p:spPr>
        <p:txBody>
          <a:bodyPr>
            <a:normAutofit/>
          </a:bodyPr>
          <a:lstStyle/>
          <a:p>
            <a:endParaRPr lang="en-US" altLang="zh-CN" sz="2800" dirty="0" smtClean="0"/>
          </a:p>
          <a:p>
            <a:endParaRPr lang="zh-CN" altLang="en-US" sz="2800" dirty="0"/>
          </a:p>
        </p:txBody>
      </p:sp>
      <p:pic>
        <p:nvPicPr>
          <p:cNvPr id="3" name="Picture 3" descr="灰块.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935875" y="332570"/>
            <a:ext cx="281312" cy="1019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3217187" y="332570"/>
            <a:ext cx="6096000" cy="977255"/>
          </a:xfrm>
          <a:prstGeom prst="rect">
            <a:avLst/>
          </a:prstGeom>
        </p:spPr>
        <p:txBody>
          <a:bodyPr>
            <a:spAutoFit/>
          </a:bodyPr>
          <a:lstStyle/>
          <a:p>
            <a:pPr algn="ctr">
              <a:lnSpc>
                <a:spcPct val="120000"/>
              </a:lnSpc>
              <a:spcAft>
                <a:spcPts val="0"/>
              </a:spcAft>
              <a:tabLst>
                <a:tab pos="2430780" algn="l"/>
              </a:tabLst>
            </a:pPr>
            <a:r>
              <a:rPr lang="zh-CN" altLang="zh-CN" sz="2500" b="1" kern="100" dirty="0">
                <a:solidFill>
                  <a:srgbClr val="C0504D"/>
                </a:solidFill>
                <a:latin typeface="Times New Roman"/>
                <a:ea typeface="方正细黑一_GBK"/>
                <a:cs typeface="Times New Roman"/>
              </a:rPr>
              <a:t>教材</a:t>
            </a:r>
            <a:r>
              <a:rPr lang="en-US" altLang="zh-CN" sz="2500" b="1" kern="100" dirty="0">
                <a:latin typeface="Times New Roman"/>
                <a:ea typeface="方正细黑一_GBK"/>
                <a:cs typeface="Courier New"/>
              </a:rPr>
              <a:t>“</a:t>
            </a:r>
            <a:r>
              <a:rPr lang="zh-CN" altLang="zh-CN" sz="2500" b="1" kern="100" dirty="0">
                <a:solidFill>
                  <a:srgbClr val="C0504D"/>
                </a:solidFill>
                <a:latin typeface="Times New Roman"/>
                <a:ea typeface="方正细黑一_GBK"/>
                <a:cs typeface="Times New Roman"/>
              </a:rPr>
              <a:t>史学史材</a:t>
            </a:r>
            <a:r>
              <a:rPr lang="en-US" altLang="zh-CN" sz="2500" b="1" kern="100" dirty="0">
                <a:latin typeface="Times New Roman"/>
                <a:ea typeface="方正细黑一_GBK"/>
                <a:cs typeface="Courier New"/>
              </a:rPr>
              <a:t>”</a:t>
            </a:r>
            <a:r>
              <a:rPr lang="zh-CN" altLang="zh-CN" sz="2500" b="1" kern="100" dirty="0">
                <a:solidFill>
                  <a:srgbClr val="C0504D"/>
                </a:solidFill>
                <a:latin typeface="Times New Roman"/>
                <a:ea typeface="方正细黑一_GBK"/>
                <a:cs typeface="Times New Roman"/>
              </a:rPr>
              <a:t>信息的延展发掘</a:t>
            </a:r>
            <a:endParaRPr lang="zh-CN" altLang="zh-CN" sz="1050" kern="100" dirty="0">
              <a:latin typeface="宋体"/>
              <a:cs typeface="Courier New"/>
            </a:endParaRPr>
          </a:p>
          <a:p>
            <a:pPr algn="ctr">
              <a:lnSpc>
                <a:spcPct val="120000"/>
              </a:lnSpc>
              <a:spcAft>
                <a:spcPts val="0"/>
              </a:spcAft>
              <a:tabLst>
                <a:tab pos="2430780" algn="l"/>
              </a:tabLst>
            </a:pPr>
            <a:r>
              <a:rPr lang="en-US" altLang="zh-CN" sz="2500" b="1" kern="100" dirty="0">
                <a:latin typeface="Times New Roman"/>
                <a:ea typeface="方正细黑一_GBK"/>
                <a:cs typeface="Courier New"/>
              </a:rPr>
              <a:t>(</a:t>
            </a:r>
            <a:r>
              <a:rPr lang="zh-CN" altLang="zh-CN" sz="2500" b="1" kern="100" dirty="0">
                <a:latin typeface="Times New Roman"/>
                <a:ea typeface="方正细黑一_GBK"/>
                <a:cs typeface="Times New Roman"/>
              </a:rPr>
              <a:t>经典主流的课本素材是高考命题的参照</a:t>
            </a:r>
            <a:r>
              <a:rPr lang="en-US" altLang="zh-CN" sz="2500" b="1" kern="100" dirty="0">
                <a:latin typeface="Times New Roman"/>
                <a:ea typeface="方正细黑一_GBK"/>
                <a:cs typeface="Courier New"/>
              </a:rPr>
              <a:t>)</a:t>
            </a:r>
            <a:endParaRPr lang="zh-CN" altLang="zh-CN" sz="1050" kern="100" dirty="0">
              <a:effectLst/>
              <a:latin typeface="宋体"/>
              <a:cs typeface="Courier New"/>
            </a:endParaRPr>
          </a:p>
        </p:txBody>
      </p:sp>
      <p:sp>
        <p:nvSpPr>
          <p:cNvPr id="6" name="矩形 5"/>
          <p:cNvSpPr/>
          <p:nvPr/>
        </p:nvSpPr>
        <p:spPr>
          <a:xfrm>
            <a:off x="840857" y="1406471"/>
            <a:ext cx="10369440" cy="5262979"/>
          </a:xfrm>
          <a:prstGeom prst="rect">
            <a:avLst/>
          </a:prstGeom>
        </p:spPr>
        <p:txBody>
          <a:bodyPr wrap="square">
            <a:spAutoFit/>
          </a:bodyPr>
          <a:lstStyle/>
          <a:p>
            <a:pPr indent="713740" algn="ctr">
              <a:lnSpc>
                <a:spcPct val="150000"/>
              </a:lnSpc>
              <a:spcAft>
                <a:spcPts val="0"/>
              </a:spcAft>
              <a:tabLst>
                <a:tab pos="2430780" algn="l"/>
              </a:tabLst>
            </a:pPr>
            <a:r>
              <a:rPr lang="zh-CN" altLang="zh-CN" sz="2800" b="1" kern="100" dirty="0">
                <a:solidFill>
                  <a:srgbClr val="C0504D"/>
                </a:solidFill>
                <a:latin typeface="Times New Roman"/>
                <a:ea typeface="方正细黑一_GBK"/>
                <a:cs typeface="Times New Roman"/>
              </a:rPr>
              <a:t>教材</a:t>
            </a:r>
            <a:r>
              <a:rPr lang="en-US" altLang="zh-CN" sz="2800" b="1" kern="100" dirty="0">
                <a:solidFill>
                  <a:srgbClr val="C0504D"/>
                </a:solidFill>
                <a:latin typeface="Times New Roman"/>
                <a:ea typeface="方正细黑一_GBK"/>
                <a:cs typeface="Courier New"/>
              </a:rPr>
              <a:t>P99</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学思之窗</a:t>
            </a:r>
            <a:r>
              <a:rPr lang="en-US" altLang="zh-CN" sz="2800" b="1" kern="100" dirty="0">
                <a:latin typeface="Times New Roman"/>
                <a:ea typeface="方正细黑一_GBK"/>
                <a:cs typeface="Courier New"/>
              </a:rPr>
              <a:t>”</a:t>
            </a:r>
            <a:endParaRPr lang="zh-CN" altLang="zh-CN" sz="2800" kern="100" dirty="0">
              <a:latin typeface="宋体"/>
              <a:cs typeface="Courier New"/>
            </a:endParaRPr>
          </a:p>
          <a:p>
            <a:pPr indent="713740" algn="just">
              <a:lnSpc>
                <a:spcPct val="150000"/>
              </a:lnSpc>
              <a:spcAft>
                <a:spcPts val="0"/>
              </a:spcAft>
              <a:tabLst>
                <a:tab pos="2430780" algn="l"/>
              </a:tabLst>
            </a:pPr>
            <a:r>
              <a:rPr lang="zh-CN" altLang="zh-CN" sz="2800" b="1" kern="100" dirty="0">
                <a:latin typeface="Times New Roman"/>
                <a:ea typeface="方正细黑一_GBK"/>
                <a:cs typeface="Times New Roman"/>
              </a:rPr>
              <a:t>愚见认为，与邪恶不合作正如与善良合作一样，都是一种责任</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我尽力向我的同胞表明：暴力不合作只能增加邪恶，既然邪恶只能靠暴力来维持，那么对邪恶不予支持，就需要完全戒除暴力。非暴力的含义，就是指为了不与邪恶合作而自愿服刑受罚。</a:t>
            </a:r>
            <a:endParaRPr lang="zh-CN" altLang="zh-CN" sz="2800" kern="100" dirty="0">
              <a:latin typeface="宋体"/>
              <a:cs typeface="Courier New"/>
            </a:endParaRPr>
          </a:p>
          <a:p>
            <a:pPr indent="713740" algn="r">
              <a:lnSpc>
                <a:spcPct val="150000"/>
              </a:lnSpc>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《甘地在法庭上的书面声明》</a:t>
            </a:r>
            <a:endParaRPr lang="zh-CN" altLang="zh-CN" sz="2800" kern="100" dirty="0">
              <a:latin typeface="宋体"/>
              <a:cs typeface="Courier New"/>
            </a:endParaRPr>
          </a:p>
          <a:p>
            <a:pPr indent="713740" algn="r">
              <a:lnSpc>
                <a:spcPct val="150000"/>
              </a:lnSpc>
              <a:spcAft>
                <a:spcPts val="0"/>
              </a:spcAft>
              <a:tabLst>
                <a:tab pos="2430780" algn="l"/>
              </a:tabLst>
            </a:pPr>
            <a:r>
              <a:rPr lang="en-US" altLang="zh-CN" sz="2800" b="1" kern="100" dirty="0">
                <a:latin typeface="Times New Roman"/>
                <a:ea typeface="方正细黑一_GBK"/>
                <a:cs typeface="Courier New"/>
              </a:rPr>
              <a:t>(1922</a:t>
            </a:r>
            <a:r>
              <a:rPr lang="zh-CN" altLang="zh-CN" sz="2800" b="1" kern="100" dirty="0">
                <a:latin typeface="Times New Roman"/>
                <a:ea typeface="方正细黑一_GBK"/>
                <a:cs typeface="Times New Roman"/>
              </a:rPr>
              <a:t>年</a:t>
            </a: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月</a:t>
            </a:r>
            <a:r>
              <a:rPr lang="en-US" altLang="zh-CN" sz="2800" b="1" kern="100" dirty="0">
                <a:latin typeface="Times New Roman"/>
                <a:ea typeface="方正细黑一_GBK"/>
                <a:cs typeface="Courier New"/>
              </a:rPr>
              <a:t>18</a:t>
            </a:r>
            <a:r>
              <a:rPr lang="zh-CN" altLang="zh-CN" sz="2800" b="1" kern="100" dirty="0">
                <a:latin typeface="Times New Roman"/>
                <a:ea typeface="方正细黑一_GBK"/>
                <a:cs typeface="Times New Roman"/>
              </a:rPr>
              <a:t>日</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，齐世荣主编</a:t>
            </a:r>
            <a:endParaRPr lang="zh-CN" altLang="zh-CN" sz="2800" kern="100" dirty="0">
              <a:latin typeface="宋体"/>
              <a:cs typeface="Courier New"/>
            </a:endParaRPr>
          </a:p>
          <a:p>
            <a:pPr indent="713740" algn="r">
              <a:lnSpc>
                <a:spcPct val="150000"/>
              </a:lnSpc>
              <a:spcAft>
                <a:spcPts val="0"/>
              </a:spcAft>
              <a:tabLst>
                <a:tab pos="2430780" algn="l"/>
              </a:tabLst>
            </a:pPr>
            <a:r>
              <a:rPr lang="zh-CN" altLang="zh-CN" sz="2800" b="1" kern="100" dirty="0">
                <a:latin typeface="Times New Roman"/>
                <a:ea typeface="方正细黑一_GBK"/>
                <a:cs typeface="Times New Roman"/>
              </a:rPr>
              <a:t>《世界通史资料选辑</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现代部分》第</a:t>
            </a: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分册</a:t>
            </a:r>
            <a:r>
              <a:rPr lang="en-US" altLang="zh-CN" sz="2800" b="1" kern="100" dirty="0">
                <a:latin typeface="Times New Roman"/>
                <a:ea typeface="方正细黑一_GBK"/>
                <a:cs typeface="Courier New"/>
              </a:rPr>
              <a:t> </a:t>
            </a:r>
            <a:endParaRPr lang="zh-CN" altLang="zh-CN" sz="2800" kern="100" dirty="0">
              <a:effectLst/>
              <a:latin typeface="宋体"/>
              <a:cs typeface="Courier New"/>
            </a:endParaRPr>
          </a:p>
        </p:txBody>
      </p:sp>
    </p:spTree>
    <p:extLst>
      <p:ext uri="{BB962C8B-B14F-4D97-AF65-F5344CB8AC3E}">
        <p14:creationId xmlns:p14="http://schemas.microsoft.com/office/powerpoint/2010/main" val="1397938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832809"/>
          </a:xfrm>
        </p:spPr>
        <p:txBody>
          <a:bodyPr>
            <a:normAutofit/>
          </a:bodyPr>
          <a:lstStyle/>
          <a:p>
            <a:pPr indent="713740"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一、据材多维思考</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．甘地选择</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非暴力</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的原因是什么？</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甘地是一个宗教领袖，</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爱</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和</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坚持真理</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是其思想的核心，因此他主张以爱的方式，去感化和唤醒人的内在善性，从而使恶人改恶从善，并把经常进行的绝食斗争也视为</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坚持真理</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的形式；英国实力强大，印度贫穷落后，军事力量薄弱，无法与英国抗衡；以甘地为代表的印度资产阶级的软弱性</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4822035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arn(inVertical)">
                                      <p:cBhvr>
                                        <p:cTn id="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840857" y="260560"/>
            <a:ext cx="10369440" cy="6309400"/>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．如何评价甘地的非暴力不合作思想？</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积极方面：对动员广大民众投身民族斗争起了巨大的推动作用；为国大党提供了斗争武器，使国大党转化为具有群众基础的政党；给英国殖民统治造成强大的政治压力，促进了民族独立的进程。</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Times New Roman"/>
                <a:ea typeface="方正细黑一_GBK"/>
                <a:cs typeface="Times New Roman"/>
              </a:rPr>
              <a:t>消极方面：甘地常以违背</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非暴力</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原则为由，中止运动，挫伤了群众的斗争积极性；</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非暴力</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原则在某种程度上限制了群众运动的发展</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397938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832810"/>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．亚洲国家中，中国选择了</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武装夺取政权</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的道路，而印度却选择了</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非暴力不合作</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运动。为什么两国选择的道路如此不同？</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印度</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非暴力</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思想源于印度的宗教文化与客观国情。而当时中国先进的知识分子接受马克思主义思想，成立了中国共产党，中国人民在中国共产党的领导下选择了</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武装夺取政权的道路</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。由此可知，中印两国斗争方式的差异来源于两国文化、民族、历史、环境等因素的不同</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4822035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897799" y="332570"/>
            <a:ext cx="10384508" cy="6120850"/>
          </a:xfrm>
        </p:spPr>
        <p:txBody>
          <a:bodyPr>
            <a:noAutofit/>
          </a:bodyPr>
          <a:lstStyle/>
          <a:p>
            <a:pPr indent="713740" algn="just">
              <a:lnSpc>
                <a:spcPct val="130000"/>
              </a:lnSpc>
              <a:tabLst>
                <a:tab pos="2430780" algn="l"/>
              </a:tabLst>
            </a:pPr>
            <a:r>
              <a:rPr lang="zh-CN" altLang="zh-CN" sz="2800" b="1" kern="100" dirty="0">
                <a:solidFill>
                  <a:srgbClr val="C0504D"/>
                </a:solidFill>
                <a:latin typeface="Times New Roman"/>
                <a:ea typeface="方正细黑一_GBK"/>
                <a:cs typeface="Times New Roman"/>
              </a:rPr>
              <a:t>二、类材拓展训练</a:t>
            </a:r>
            <a:endParaRPr lang="zh-CN" altLang="zh-CN" sz="2800" kern="100" dirty="0">
              <a:latin typeface="宋体"/>
              <a:cs typeface="Courier New"/>
            </a:endParaRPr>
          </a:p>
          <a:p>
            <a:pPr indent="713740" algn="just">
              <a:lnSpc>
                <a:spcPct val="130000"/>
              </a:lnSpc>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．甘地继承了古代耆那教、佛教和印度教道德观中的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戒杀</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原则，并且吸收了基督教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以善抑恶</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的主张、美国作家亨利</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梭罗</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非暴力抵抗</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的思想、俄国文学家托尔斯泰</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神的天国就在你心中</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的观点，创立了他自己的一套独具特色的非暴力学说。由此可见，非暴力思想</a:t>
            </a:r>
            <a:r>
              <a:rPr lang="zh-CN" altLang="zh-CN" sz="2800" b="1" kern="100" dirty="0" smtClean="0">
                <a:latin typeface="Times New Roman"/>
                <a:ea typeface="方正细黑一_GBK"/>
                <a:cs typeface="Times New Roman"/>
              </a:rPr>
              <a:t>是</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2800" kern="100" dirty="0">
              <a:latin typeface="宋体"/>
              <a:cs typeface="Courier New"/>
            </a:endParaRPr>
          </a:p>
          <a:p>
            <a:pPr indent="713740" algn="just">
              <a:lnSpc>
                <a:spcPct val="130000"/>
              </a:lnSpc>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．启蒙思想的延伸</a:t>
            </a:r>
            <a:endParaRPr lang="zh-CN" altLang="zh-CN" sz="2800" kern="100" dirty="0">
              <a:latin typeface="宋体"/>
              <a:cs typeface="Courier New"/>
            </a:endParaRPr>
          </a:p>
          <a:p>
            <a:pPr indent="713740" algn="just">
              <a:lnSpc>
                <a:spcPct val="130000"/>
              </a:lnSpc>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．资产阶级软弱妥协的表现</a:t>
            </a:r>
            <a:endParaRPr lang="zh-CN" altLang="zh-CN" sz="2800" kern="100" dirty="0">
              <a:latin typeface="宋体"/>
              <a:cs typeface="Courier New"/>
            </a:endParaRPr>
          </a:p>
          <a:p>
            <a:pPr indent="713740" algn="just">
              <a:lnSpc>
                <a:spcPct val="130000"/>
              </a:lnSpc>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．种姓制度的嬗变</a:t>
            </a:r>
            <a:endParaRPr lang="zh-CN" altLang="zh-CN" sz="2800" kern="100" dirty="0">
              <a:latin typeface="宋体"/>
              <a:cs typeface="Courier New"/>
            </a:endParaRPr>
          </a:p>
          <a:p>
            <a:pPr indent="713740" algn="just">
              <a:lnSpc>
                <a:spcPct val="130000"/>
              </a:lnSpc>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．东西方文明沟通交融的产物</a:t>
            </a:r>
            <a:endParaRPr lang="zh-CN" altLang="zh-CN" sz="2800" kern="100" dirty="0">
              <a:latin typeface="宋体"/>
              <a:cs typeface="Courier New"/>
            </a:endParaRPr>
          </a:p>
          <a:p>
            <a:pPr>
              <a:lnSpc>
                <a:spcPct val="130000"/>
              </a:lnSpc>
            </a:pPr>
            <a:endParaRPr lang="zh-CN" altLang="en-US" sz="2800" dirty="0"/>
          </a:p>
        </p:txBody>
      </p:sp>
    </p:spTree>
    <p:extLst>
      <p:ext uri="{BB962C8B-B14F-4D97-AF65-F5344CB8AC3E}">
        <p14:creationId xmlns:p14="http://schemas.microsoft.com/office/powerpoint/2010/main" val="1397938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根</a:t>
            </a:r>
            <a:r>
              <a:rPr lang="zh-CN" altLang="zh-CN" sz="2800" b="1" kern="100" dirty="0">
                <a:latin typeface="Times New Roman"/>
                <a:ea typeface="方正细黑一_GBK"/>
                <a:cs typeface="Times New Roman"/>
              </a:rPr>
              <a:t>据材料可知，甘地的非暴力不合作学说是吸收了东西方的宗教思想和文学家的思想，又加入了甘地自己的主张形成的，所以是东西方文明沟通交融的产物，故选</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822035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10"/>
            <a:ext cx="10975658" cy="5904820"/>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1930</a:t>
            </a:r>
            <a:r>
              <a:rPr lang="zh-CN" altLang="zh-CN" sz="2800" b="1" kern="100" dirty="0">
                <a:latin typeface="Times New Roman"/>
                <a:ea typeface="方正细黑一_GBK"/>
                <a:cs typeface="Times New Roman"/>
              </a:rPr>
              <a:t>年，甘地率领他的追随者，在海边自制食盐，抗议英国当局实行《食盐专营法》，并宣誓：</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除非印度获得自由，否则就永远住在海边。</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这表明甘</a:t>
            </a:r>
            <a:r>
              <a:rPr lang="zh-CN" altLang="zh-CN" sz="2800" b="1" kern="100" dirty="0" smtClean="0">
                <a:latin typeface="Times New Roman"/>
                <a:ea typeface="方正细黑一_GBK"/>
                <a:cs typeface="Times New Roman"/>
              </a:rPr>
              <a:t>地</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．奉行非暴力不合作策略</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．竭力维护当时社会秩序</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．致力于发展不结盟运动</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．抵制英国思想文化渗</a:t>
            </a:r>
            <a:r>
              <a:rPr lang="zh-CN" altLang="zh-CN" sz="2800" b="1" kern="100" dirty="0" smtClean="0">
                <a:latin typeface="Times New Roman"/>
                <a:ea typeface="方正细黑一_GBK"/>
                <a:cs typeface="Times New Roman"/>
              </a:rPr>
              <a:t>透</a:t>
            </a:r>
            <a:endParaRPr lang="zh-CN" altLang="zh-CN" sz="1050" kern="100" dirty="0">
              <a:latin typeface="宋体"/>
              <a:cs typeface="Courier New"/>
            </a:endParaRPr>
          </a:p>
        </p:txBody>
      </p:sp>
    </p:spTree>
    <p:extLst>
      <p:ext uri="{BB962C8B-B14F-4D97-AF65-F5344CB8AC3E}">
        <p14:creationId xmlns:p14="http://schemas.microsoft.com/office/powerpoint/2010/main" val="1397938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92620"/>
            <a:ext cx="10975658" cy="5616779"/>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由</a:t>
            </a:r>
            <a:r>
              <a:rPr lang="zh-CN" altLang="zh-CN" sz="2800" b="1" kern="100" dirty="0">
                <a:latin typeface="Times New Roman"/>
                <a:ea typeface="方正细黑一_GBK"/>
                <a:cs typeface="Times New Roman"/>
              </a:rPr>
              <a:t>题干中的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在海边自制食盐</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抗议英国当局实行《食盐专营法》</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可得，甘地在奉行非暴力不合作策略，故选</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项；当时印度处在英国的殖民统治之下，而甘地行动的目的是</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印度获得自由</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，所以甘地并不是要维护当时的社会秩序，而是要改变印度不自由的状态，排除</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项；不结盟运动开始于</a:t>
            </a:r>
            <a:r>
              <a:rPr lang="en-US" altLang="zh-CN" sz="2800" b="1" kern="100" dirty="0">
                <a:latin typeface="Times New Roman"/>
                <a:ea typeface="方正细黑一_GBK"/>
                <a:cs typeface="Courier New"/>
              </a:rPr>
              <a:t>1961</a:t>
            </a:r>
            <a:r>
              <a:rPr lang="zh-CN" altLang="zh-CN" sz="2800" b="1" kern="100" dirty="0">
                <a:latin typeface="Times New Roman"/>
                <a:ea typeface="方正细黑一_GBK"/>
                <a:cs typeface="Times New Roman"/>
              </a:rPr>
              <a:t>年，排除</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项；甘地的行动不仅仅是抵制英国思想文化渗透，而是要</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印度获得自由</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effectLst/>
              <a:latin typeface="宋体"/>
              <a:cs typeface="Courier New"/>
            </a:endParaRPr>
          </a:p>
        </p:txBody>
      </p:sp>
    </p:spTree>
    <p:extLst>
      <p:ext uri="{BB962C8B-B14F-4D97-AF65-F5344CB8AC3E}">
        <p14:creationId xmlns:p14="http://schemas.microsoft.com/office/powerpoint/2010/main" val="4822035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832809"/>
          </a:xfrm>
        </p:spPr>
        <p:txBody>
          <a:bodyPr>
            <a:normAutofit/>
          </a:bodyPr>
          <a:lstStyle/>
          <a:p>
            <a:pPr indent="713740" algn="jus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．甘地认为，暴力不合作只能增加邪恶，既然邪恶只能靠暴力来维持，那么对邪恶不予支持，就需要完全戒除暴力。非暴力的含义，就是指为了不与邪恶合作而自愿服刑受罚。甘地提出这一思想旨</a:t>
            </a:r>
            <a:r>
              <a:rPr lang="zh-CN" altLang="zh-CN" sz="2800" b="1" kern="100" dirty="0" smtClean="0">
                <a:latin typeface="Times New Roman"/>
                <a:ea typeface="方正细黑一_GBK"/>
                <a:cs typeface="Times New Roman"/>
              </a:rPr>
              <a:t>在</a:t>
            </a:r>
            <a:endParaRPr lang="en-US" altLang="zh-CN" sz="2800" b="1" kern="100" dirty="0" smtClean="0">
              <a:latin typeface="Times New Roman"/>
              <a:ea typeface="方正细黑一_GBK"/>
              <a:cs typeface="Times New Roman"/>
            </a:endParaRPr>
          </a:p>
          <a:p>
            <a:pPr indent="713740" algn="just">
              <a:tabLst>
                <a:tab pos="2430780" algn="l"/>
              </a:tabLst>
            </a:pPr>
            <a:r>
              <a:rPr lang="en-US" altLang="zh-CN" sz="2800" b="1" kern="100" dirty="0">
                <a:latin typeface="Times New Roman"/>
                <a:ea typeface="方正细黑一_GBK"/>
                <a:cs typeface="Times New Roman"/>
              </a:rPr>
              <a:t>	</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．强调运动的特点是非暴力、不合作</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．用道德力量来治理国家</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．创造了一条民族解放的独特道路</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．实现印度的自治、独立</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397938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836640"/>
            <a:ext cx="10975658" cy="5544769"/>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甘</a:t>
            </a:r>
            <a:r>
              <a:rPr lang="zh-CN" altLang="zh-CN" sz="2800" b="1" kern="100" dirty="0">
                <a:latin typeface="Times New Roman"/>
                <a:ea typeface="方正细黑一_GBK"/>
                <a:cs typeface="Times New Roman"/>
              </a:rPr>
              <a:t>地提出的以爱、真理和非暴力争取印度自治和独立的思想，旨在实现印度的自治、独立，故选</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项；材料强调目的，而非特点，排除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项；材料强调通过非暴力不合作实现印度的自治、独立，与用道德力量来治理国家无关，排除</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创造了一条民族解放的独特道路</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是对非暴力不合作运动的评价，而非目的，排除</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822035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10"/>
            <a:ext cx="10975658" cy="5688790"/>
          </a:xfrm>
        </p:spPr>
        <p:txBody>
          <a:bodyPr>
            <a:normAutofit/>
          </a:bodyPr>
          <a:lstStyle/>
          <a:p>
            <a:pPr indent="713740" algn="just">
              <a:tabLst>
                <a:tab pos="2430780" algn="l"/>
              </a:tabLst>
            </a:pPr>
            <a:r>
              <a:rPr lang="en-US" altLang="zh-CN" sz="2800" b="1" kern="100" dirty="0">
                <a:latin typeface="Times New Roman"/>
                <a:ea typeface="方正细黑一_GBK"/>
                <a:cs typeface="Courier New"/>
              </a:rPr>
              <a:t>4</a:t>
            </a:r>
            <a:r>
              <a:rPr lang="zh-CN" altLang="zh-CN" sz="2800" b="1" kern="100" dirty="0">
                <a:latin typeface="Times New Roman"/>
                <a:ea typeface="方正细黑一_GBK"/>
                <a:cs typeface="Times New Roman"/>
              </a:rPr>
              <a:t>．阅读材料，完成下列要求。</a:t>
            </a:r>
            <a:endParaRPr lang="zh-CN" altLang="zh-CN" sz="1050" kern="100" dirty="0">
              <a:latin typeface="宋体"/>
              <a:cs typeface="Courier New"/>
            </a:endParaRPr>
          </a:p>
          <a:p>
            <a:pPr indent="713740" algn="just">
              <a:tabLst>
                <a:tab pos="2430780" algn="l"/>
              </a:tabLst>
            </a:pPr>
            <a:r>
              <a:rPr lang="zh-CN" altLang="zh-CN" sz="2800" b="1" kern="100" dirty="0">
                <a:solidFill>
                  <a:srgbClr val="C0504D"/>
                </a:solidFill>
                <a:latin typeface="Times New Roman"/>
                <a:ea typeface="方正细黑一_GBK"/>
                <a:cs typeface="Times New Roman"/>
              </a:rPr>
              <a:t>材料一　</a:t>
            </a:r>
            <a:r>
              <a:rPr lang="zh-CN" altLang="zh-CN" sz="2800" b="1" kern="100" dirty="0">
                <a:latin typeface="Times New Roman"/>
                <a:ea typeface="方正细黑一_GBK"/>
                <a:cs typeface="Times New Roman"/>
              </a:rPr>
              <a:t>如果说甘地的思想体系是独特的，那么，他的经济思想就是这个独特体系中最为独特的部分。他揭露了资本主义城市的罪恶，大机器生产对工人的危害。甘地以恢复手工纺织为中心所组成的经济模式，既有空想社会主义成分，又有向后看的倾向。在二十多年中，此起彼伏的非暴力抵抗运动和工农群众的暴力斗争组成了反对英国殖民统治的强大合力。</a:t>
            </a:r>
            <a:endParaRPr lang="zh-CN" altLang="zh-CN" sz="1050" kern="100" dirty="0">
              <a:latin typeface="宋体"/>
              <a:cs typeface="Courier New"/>
            </a:endParaRPr>
          </a:p>
          <a:p>
            <a:pPr indent="713740" algn="r">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摘编自彭树智《甘地思想的整体性和独特性</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397938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836640"/>
            <a:ext cx="10975658" cy="5112709"/>
          </a:xfrm>
        </p:spPr>
        <p:txBody>
          <a:bodyPr>
            <a:normAutofit/>
          </a:bodyPr>
          <a:lstStyle/>
          <a:p>
            <a:pPr indent="713740"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材料二　</a:t>
            </a:r>
            <a:r>
              <a:rPr lang="zh-CN" altLang="zh-CN" sz="2800" b="1" kern="100" dirty="0">
                <a:latin typeface="Times New Roman"/>
                <a:ea typeface="方正细黑一_GBK"/>
                <a:cs typeface="Times New Roman"/>
              </a:rPr>
              <a:t>很少有人去想，在一个有着两亿多低教育人口的大国，将类宗教追求转化为与法治逆向的政治诉求手段，必定包藏隐患。</a:t>
            </a:r>
            <a:endParaRPr lang="zh-CN" altLang="zh-CN" sz="1050" kern="100" dirty="0">
              <a:latin typeface="宋体"/>
              <a:cs typeface="Courier New"/>
            </a:endParaRPr>
          </a:p>
          <a:p>
            <a:pPr indent="713740" algn="r">
              <a:lnSpc>
                <a:spcPct val="170000"/>
              </a:lnSpc>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摘编自林达《重读〈甘地自传〉》</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据材料一并结合所学知识，指出甘地思想独特性在经济和政治上的表现。概括甘地思想带给印度的积极影响。</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据材料二，指出作者认为甘地的非暴力思想存在哪些局限性。</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822035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16540"/>
            <a:ext cx="10975658" cy="6696870"/>
          </a:xfrm>
        </p:spPr>
        <p:txBody>
          <a:bodyPr>
            <a:noAutofit/>
          </a:bodyPr>
          <a:lstStyle/>
          <a:p>
            <a:pPr indent="713740" algn="just">
              <a:spcAft>
                <a:spcPts val="0"/>
              </a:spcAft>
              <a:tabLst>
                <a:tab pos="2430780" algn="l"/>
              </a:tabLst>
            </a:pPr>
            <a:r>
              <a:rPr lang="zh-CN" altLang="zh-CN" sz="2800" b="1" kern="100" dirty="0">
                <a:solidFill>
                  <a:srgbClr val="FF0000"/>
                </a:solidFill>
                <a:latin typeface="Times New Roman"/>
                <a:ea typeface="方正细黑一_GBK"/>
                <a:cs typeface="Times New Roman"/>
              </a:rPr>
              <a:t>解析：</a:t>
            </a:r>
            <a:r>
              <a:rPr lang="zh-CN" altLang="zh-CN" sz="2800" b="1" kern="100" dirty="0">
                <a:latin typeface="Times New Roman"/>
                <a:ea typeface="方正细黑一_GBK"/>
                <a:cs typeface="Times New Roman"/>
              </a:rPr>
              <a:t>第</a:t>
            </a: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问第一小问，据材料一</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他揭露了资本主义城市的罪恶，大机器生产对工人的危害。甘地以恢复手工纺织为中心所组成的经济模式，既有空想社会主义成分</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可知，经济上批判西方工业文明；具有空想社会主义成分；恢复手工纺织运动振兴印度；据材料一</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此起彼伏的非暴力抵抗运动和工农群众的暴力斗争组成了反对英国殖民统治的强大合力</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可知，政治上非暴力不合作</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或用和平、合法的手段争取自治和独立</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。第二小问，结合所学可知，形成了反帝斗争的强大合力；沉重打击了英国殖民统治；推动了印度争取民族独立的斗争。第</a:t>
            </a: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问，据材料二</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将类宗教追求转化为与法治逆向的政治诉求手段，必定包藏隐患</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可知，非暴力运动不符合法治观念；宗教色彩浓厚。</a:t>
            </a:r>
            <a:endParaRPr lang="zh-CN" altLang="zh-CN" sz="2800" kern="100" dirty="0">
              <a:latin typeface="宋体"/>
              <a:cs typeface="Courier New"/>
            </a:endParaRPr>
          </a:p>
          <a:p>
            <a:endParaRPr lang="zh-CN" altLang="en-US" sz="2800" dirty="0"/>
          </a:p>
        </p:txBody>
      </p:sp>
    </p:spTree>
    <p:extLst>
      <p:ext uri="{BB962C8B-B14F-4D97-AF65-F5344CB8AC3E}">
        <p14:creationId xmlns:p14="http://schemas.microsoft.com/office/powerpoint/2010/main" val="1397938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80660"/>
            <a:ext cx="10975658" cy="5040640"/>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表现：经济上，批判西方工业文明；具有空想社会主义成分；恢复手工纺织运动振兴印度。政治上，非暴力不合作</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或用和平、合法的手段争取自治和独立</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Times New Roman"/>
                <a:ea typeface="方正细黑一_GBK"/>
                <a:cs typeface="Times New Roman"/>
              </a:rPr>
              <a:t>积极影响：形成了反帝斗争的强大合力；沉重打击了英国殖民统治；推动了印度争取民族独立的斗争。</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局限性：非暴力运动不符合法治观念；宗教色彩浓厚</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4822035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7107" y="1332068"/>
            <a:ext cx="8784976" cy="3465084"/>
          </a:xfrm>
          <a:prstGeom prst="rect">
            <a:avLst/>
          </a:prstGeom>
          <a:noFill/>
          <a:ln>
            <a:noFill/>
          </a:ln>
          <a:effectLst>
            <a:outerShdw dist="35921" dir="2700000" algn="ctr" rotWithShape="0">
              <a:schemeClr val="bg2"/>
            </a:outerShdw>
            <a:reflection blurRad="6350" stA="50000" endA="300" endPos="38500" dist="5080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Freeform 291"/>
          <p:cNvSpPr/>
          <p:nvPr/>
        </p:nvSpPr>
        <p:spPr bwMode="auto">
          <a:xfrm>
            <a:off x="2719417" y="1052737"/>
            <a:ext cx="353834" cy="720080"/>
          </a:xfrm>
          <a:custGeom>
            <a:avLst/>
            <a:gdLst>
              <a:gd name="T0" fmla="*/ 50 w 123"/>
              <a:gd name="T1" fmla="*/ 228 h 280"/>
              <a:gd name="T2" fmla="*/ 51 w 123"/>
              <a:gd name="T3" fmla="*/ 230 h 280"/>
              <a:gd name="T4" fmla="*/ 51 w 123"/>
              <a:gd name="T5" fmla="*/ 231 h 280"/>
              <a:gd name="T6" fmla="*/ 51 w 123"/>
              <a:gd name="T7" fmla="*/ 231 h 280"/>
              <a:gd name="T8" fmla="*/ 56 w 123"/>
              <a:gd name="T9" fmla="*/ 249 h 280"/>
              <a:gd name="T10" fmla="*/ 94 w 123"/>
              <a:gd name="T11" fmla="*/ 275 h 280"/>
              <a:gd name="T12" fmla="*/ 98 w 123"/>
              <a:gd name="T13" fmla="*/ 275 h 280"/>
              <a:gd name="T14" fmla="*/ 119 w 123"/>
              <a:gd name="T15" fmla="*/ 234 h 280"/>
              <a:gd name="T16" fmla="*/ 73 w 123"/>
              <a:gd name="T17" fmla="*/ 54 h 280"/>
              <a:gd name="T18" fmla="*/ 72 w 123"/>
              <a:gd name="T19" fmla="*/ 52 h 280"/>
              <a:gd name="T20" fmla="*/ 72 w 123"/>
              <a:gd name="T21" fmla="*/ 50 h 280"/>
              <a:gd name="T22" fmla="*/ 63 w 123"/>
              <a:gd name="T23" fmla="*/ 53 h 280"/>
              <a:gd name="T24" fmla="*/ 64 w 123"/>
              <a:gd name="T25" fmla="*/ 54 h 280"/>
              <a:gd name="T26" fmla="*/ 64 w 123"/>
              <a:gd name="T27" fmla="*/ 56 h 280"/>
              <a:gd name="T28" fmla="*/ 110 w 123"/>
              <a:gd name="T29" fmla="*/ 236 h 280"/>
              <a:gd name="T30" fmla="*/ 95 w 123"/>
              <a:gd name="T31" fmla="*/ 266 h 280"/>
              <a:gd name="T32" fmla="*/ 92 w 123"/>
              <a:gd name="T33" fmla="*/ 267 h 280"/>
              <a:gd name="T34" fmla="*/ 65 w 123"/>
              <a:gd name="T35" fmla="*/ 247 h 280"/>
              <a:gd name="T36" fmla="*/ 60 w 123"/>
              <a:gd name="T37" fmla="*/ 229 h 280"/>
              <a:gd name="T38" fmla="*/ 60 w 123"/>
              <a:gd name="T39" fmla="*/ 229 h 280"/>
              <a:gd name="T40" fmla="*/ 60 w 123"/>
              <a:gd name="T41" fmla="*/ 227 h 280"/>
              <a:gd name="T42" fmla="*/ 59 w 123"/>
              <a:gd name="T43" fmla="*/ 225 h 280"/>
              <a:gd name="T44" fmla="*/ 19 w 123"/>
              <a:gd name="T45" fmla="*/ 66 h 280"/>
              <a:gd name="T46" fmla="*/ 19 w 123"/>
              <a:gd name="T47" fmla="*/ 66 h 280"/>
              <a:gd name="T48" fmla="*/ 18 w 123"/>
              <a:gd name="T49" fmla="*/ 64 h 280"/>
              <a:gd name="T50" fmla="*/ 18 w 123"/>
              <a:gd name="T51" fmla="*/ 64 h 280"/>
              <a:gd name="T52" fmla="*/ 14 w 123"/>
              <a:gd name="T53" fmla="*/ 46 h 280"/>
              <a:gd name="T54" fmla="*/ 34 w 123"/>
              <a:gd name="T55" fmla="*/ 14 h 280"/>
              <a:gd name="T56" fmla="*/ 38 w 123"/>
              <a:gd name="T57" fmla="*/ 13 h 280"/>
              <a:gd name="T58" fmla="*/ 71 w 123"/>
              <a:gd name="T59" fmla="*/ 31 h 280"/>
              <a:gd name="T60" fmla="*/ 93 w 123"/>
              <a:gd name="T61" fmla="*/ 117 h 280"/>
              <a:gd name="T62" fmla="*/ 103 w 123"/>
              <a:gd name="T63" fmla="*/ 117 h 280"/>
              <a:gd name="T64" fmla="*/ 91 w 123"/>
              <a:gd name="T65" fmla="*/ 74 h 280"/>
              <a:gd name="T66" fmla="*/ 91 w 123"/>
              <a:gd name="T67" fmla="*/ 74 h 280"/>
              <a:gd name="T68" fmla="*/ 80 w 123"/>
              <a:gd name="T69" fmla="*/ 29 h 280"/>
              <a:gd name="T70" fmla="*/ 36 w 123"/>
              <a:gd name="T71" fmla="*/ 5 h 280"/>
              <a:gd name="T72" fmla="*/ 32 w 123"/>
              <a:gd name="T73" fmla="*/ 6 h 280"/>
              <a:gd name="T74" fmla="*/ 5 w 123"/>
              <a:gd name="T75" fmla="*/ 48 h 280"/>
              <a:gd name="T76" fmla="*/ 50 w 123"/>
              <a:gd name="T77" fmla="*/ 22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3" h="280">
                <a:moveTo>
                  <a:pt x="50" y="228"/>
                </a:moveTo>
                <a:cubicBezTo>
                  <a:pt x="50" y="228"/>
                  <a:pt x="51" y="229"/>
                  <a:pt x="51" y="230"/>
                </a:cubicBezTo>
                <a:cubicBezTo>
                  <a:pt x="51" y="231"/>
                  <a:pt x="51" y="231"/>
                  <a:pt x="51" y="231"/>
                </a:cubicBezTo>
                <a:cubicBezTo>
                  <a:pt x="51" y="231"/>
                  <a:pt x="51" y="231"/>
                  <a:pt x="51" y="231"/>
                </a:cubicBezTo>
                <a:cubicBezTo>
                  <a:pt x="56" y="249"/>
                  <a:pt x="56" y="249"/>
                  <a:pt x="56" y="249"/>
                </a:cubicBezTo>
                <a:cubicBezTo>
                  <a:pt x="61" y="268"/>
                  <a:pt x="78" y="280"/>
                  <a:pt x="94" y="275"/>
                </a:cubicBezTo>
                <a:cubicBezTo>
                  <a:pt x="98" y="275"/>
                  <a:pt x="98" y="275"/>
                  <a:pt x="98" y="275"/>
                </a:cubicBezTo>
                <a:cubicBezTo>
                  <a:pt x="114" y="270"/>
                  <a:pt x="123" y="252"/>
                  <a:pt x="119" y="234"/>
                </a:cubicBezTo>
                <a:cubicBezTo>
                  <a:pt x="73" y="54"/>
                  <a:pt x="73" y="54"/>
                  <a:pt x="73" y="54"/>
                </a:cubicBezTo>
                <a:cubicBezTo>
                  <a:pt x="73" y="53"/>
                  <a:pt x="72" y="52"/>
                  <a:pt x="72" y="52"/>
                </a:cubicBezTo>
                <a:cubicBezTo>
                  <a:pt x="72" y="50"/>
                  <a:pt x="72" y="50"/>
                  <a:pt x="72" y="50"/>
                </a:cubicBezTo>
                <a:cubicBezTo>
                  <a:pt x="63" y="53"/>
                  <a:pt x="63" y="53"/>
                  <a:pt x="63" y="53"/>
                </a:cubicBezTo>
                <a:cubicBezTo>
                  <a:pt x="64" y="54"/>
                  <a:pt x="64" y="54"/>
                  <a:pt x="64" y="54"/>
                </a:cubicBezTo>
                <a:cubicBezTo>
                  <a:pt x="64" y="55"/>
                  <a:pt x="64" y="56"/>
                  <a:pt x="64" y="56"/>
                </a:cubicBezTo>
                <a:cubicBezTo>
                  <a:pt x="110" y="236"/>
                  <a:pt x="110" y="236"/>
                  <a:pt x="110" y="236"/>
                </a:cubicBezTo>
                <a:cubicBezTo>
                  <a:pt x="113" y="249"/>
                  <a:pt x="107" y="263"/>
                  <a:pt x="95" y="266"/>
                </a:cubicBezTo>
                <a:cubicBezTo>
                  <a:pt x="92" y="267"/>
                  <a:pt x="92" y="267"/>
                  <a:pt x="92" y="267"/>
                </a:cubicBezTo>
                <a:cubicBezTo>
                  <a:pt x="80" y="270"/>
                  <a:pt x="68" y="261"/>
                  <a:pt x="65" y="247"/>
                </a:cubicBezTo>
                <a:cubicBezTo>
                  <a:pt x="60" y="229"/>
                  <a:pt x="60" y="229"/>
                  <a:pt x="60" y="229"/>
                </a:cubicBezTo>
                <a:cubicBezTo>
                  <a:pt x="60" y="229"/>
                  <a:pt x="60" y="229"/>
                  <a:pt x="60" y="229"/>
                </a:cubicBezTo>
                <a:cubicBezTo>
                  <a:pt x="60" y="227"/>
                  <a:pt x="60" y="227"/>
                  <a:pt x="60" y="227"/>
                </a:cubicBezTo>
                <a:cubicBezTo>
                  <a:pt x="60" y="227"/>
                  <a:pt x="59" y="226"/>
                  <a:pt x="59" y="225"/>
                </a:cubicBezTo>
                <a:cubicBezTo>
                  <a:pt x="19" y="66"/>
                  <a:pt x="19" y="66"/>
                  <a:pt x="19" y="66"/>
                </a:cubicBezTo>
                <a:cubicBezTo>
                  <a:pt x="19" y="66"/>
                  <a:pt x="19" y="66"/>
                  <a:pt x="19" y="66"/>
                </a:cubicBezTo>
                <a:cubicBezTo>
                  <a:pt x="18" y="64"/>
                  <a:pt x="18" y="64"/>
                  <a:pt x="18" y="64"/>
                </a:cubicBezTo>
                <a:cubicBezTo>
                  <a:pt x="18" y="64"/>
                  <a:pt x="18" y="64"/>
                  <a:pt x="18" y="64"/>
                </a:cubicBezTo>
                <a:cubicBezTo>
                  <a:pt x="14" y="46"/>
                  <a:pt x="14" y="46"/>
                  <a:pt x="14" y="46"/>
                </a:cubicBezTo>
                <a:cubicBezTo>
                  <a:pt x="10" y="32"/>
                  <a:pt x="19" y="18"/>
                  <a:pt x="34" y="14"/>
                </a:cubicBezTo>
                <a:cubicBezTo>
                  <a:pt x="38" y="13"/>
                  <a:pt x="38" y="13"/>
                  <a:pt x="38" y="13"/>
                </a:cubicBezTo>
                <a:cubicBezTo>
                  <a:pt x="53" y="9"/>
                  <a:pt x="68" y="17"/>
                  <a:pt x="71" y="31"/>
                </a:cubicBezTo>
                <a:cubicBezTo>
                  <a:pt x="93" y="117"/>
                  <a:pt x="93" y="117"/>
                  <a:pt x="93" y="117"/>
                </a:cubicBezTo>
                <a:cubicBezTo>
                  <a:pt x="103" y="117"/>
                  <a:pt x="103" y="117"/>
                  <a:pt x="103" y="117"/>
                </a:cubicBezTo>
                <a:cubicBezTo>
                  <a:pt x="91" y="74"/>
                  <a:pt x="91" y="74"/>
                  <a:pt x="91" y="74"/>
                </a:cubicBezTo>
                <a:cubicBezTo>
                  <a:pt x="91" y="74"/>
                  <a:pt x="91" y="74"/>
                  <a:pt x="91" y="74"/>
                </a:cubicBezTo>
                <a:cubicBezTo>
                  <a:pt x="80" y="29"/>
                  <a:pt x="80" y="29"/>
                  <a:pt x="80" y="29"/>
                </a:cubicBezTo>
                <a:cubicBezTo>
                  <a:pt x="75" y="11"/>
                  <a:pt x="56" y="0"/>
                  <a:pt x="36" y="5"/>
                </a:cubicBezTo>
                <a:cubicBezTo>
                  <a:pt x="32" y="6"/>
                  <a:pt x="32" y="6"/>
                  <a:pt x="32" y="6"/>
                </a:cubicBezTo>
                <a:cubicBezTo>
                  <a:pt x="12" y="11"/>
                  <a:pt x="0" y="30"/>
                  <a:pt x="5" y="48"/>
                </a:cubicBezTo>
                <a:lnTo>
                  <a:pt x="50" y="228"/>
                </a:lnTo>
                <a:close/>
              </a:path>
            </a:pathLst>
          </a:custGeom>
          <a:solidFill>
            <a:schemeClr val="tx1"/>
          </a:solidFill>
          <a:ln>
            <a:noFill/>
          </a:ln>
          <a:extLst/>
        </p:spPr>
        <p:txBody>
          <a:bodyPr vert="horz" wrap="square" lIns="91440" tIns="45720" rIns="91440" bIns="45720" numCol="1" anchor="t" anchorCtr="0" compatLnSpc="1"/>
          <a:lstStyle/>
          <a:p>
            <a:endParaRPr lang="zh-CN" altLang="en-US"/>
          </a:p>
        </p:txBody>
      </p:sp>
      <p:sp>
        <p:nvSpPr>
          <p:cNvPr id="9" name="文本框 816131">
            <a:hlinkClick r:id="rId3" action="ppaction://hlinkfile"/>
          </p:cNvPr>
          <p:cNvSpPr txBox="1"/>
          <p:nvPr/>
        </p:nvSpPr>
        <p:spPr>
          <a:xfrm>
            <a:off x="1867221" y="2457100"/>
            <a:ext cx="8352928" cy="1338828"/>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zh-CN" sz="2800" b="1" dirty="0" smtClean="0">
                <a:effectLst>
                  <a:outerShdw blurRad="38100" dist="38100" dir="2700000" algn="tl">
                    <a:srgbClr val="000000">
                      <a:alpha val="43137"/>
                    </a:srgbClr>
                  </a:outerShdw>
                </a:effectLst>
                <a:latin typeface="方正细黑一简体" panose="03000509000000000000" pitchFamily="65" charset="-122"/>
                <a:ea typeface="方正细黑一简体" panose="03000509000000000000" pitchFamily="65" charset="-122"/>
              </a:rPr>
              <a:t>课时跟踪检测</a:t>
            </a:r>
            <a:r>
              <a:rPr lang="en-US"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zh-CN" sz="2800" b="1" dirty="0" smtClean="0">
                <a:effectLst>
                  <a:outerShdw blurRad="38100" dist="38100" dir="2700000" algn="tl" rotWithShape="0">
                    <a:srgbClr val="000000">
                      <a:alpha val="43137"/>
                    </a:srgbClr>
                  </a:outerShdw>
                </a:effectLst>
                <a:latin typeface="方正细黑一简体" panose="03000509000000000000" pitchFamily="65" charset="-122"/>
                <a:ea typeface="方正细黑一简体" panose="03000509000000000000" pitchFamily="65" charset="-122"/>
                <a:cs typeface="Times New Roman" panose="02020603050405020304" pitchFamily="18" charset="0"/>
              </a:rPr>
              <a:t>见</a:t>
            </a:r>
            <a:r>
              <a:rPr lang="zh-CN"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zh-CN" sz="2800" b="1" dirty="0" smtClean="0">
                <a:effectLst>
                  <a:outerShdw blurRad="38100" dist="38100" dir="2700000" algn="tl">
                    <a:srgbClr val="000000">
                      <a:alpha val="43137"/>
                    </a:srgbClr>
                  </a:outerShdw>
                </a:effectLst>
                <a:latin typeface="方正细黑一简体" panose="03000509000000000000" pitchFamily="65" charset="-122"/>
                <a:ea typeface="方正细黑一简体" panose="03000509000000000000" pitchFamily="65" charset="-122"/>
              </a:rPr>
              <a:t>课时跟踪检测</a:t>
            </a:r>
            <a:r>
              <a:rPr lang="zh-CN" altLang="zh-CN" sz="2800" b="1" dirty="0" smtClean="0">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a:t>
            </a:r>
            <a:r>
              <a:rPr lang="zh-CN" altLang="en-US" sz="2800" b="1" dirty="0">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十六</a:t>
            </a:r>
            <a:r>
              <a:rPr lang="zh-CN" altLang="zh-CN" sz="2800" b="1" dirty="0" smtClean="0">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a:t>
            </a:r>
            <a:r>
              <a:rPr lang="en-US" altLang="zh-CN"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2600" b="1" i="0" u="none" strike="noStrike" cap="none" normalizeH="0" baseline="0" dirty="0" smtClean="0">
                <a:ln>
                  <a:noFill/>
                </a:ln>
                <a:solidFill>
                  <a:schemeClr val="tx1"/>
                </a:solidFill>
                <a:effectLst>
                  <a:outerShdw blurRad="38100" dist="38100" dir="2700000" algn="tl">
                    <a:srgbClr val="C0C0C0"/>
                  </a:outerShdw>
                </a:effectLst>
                <a:latin typeface="Times New Roman" pitchFamily="18" charset="0"/>
                <a:ea typeface="宋体" pitchFamily="2" charset="-122"/>
                <a:cs typeface="Times New Roman" panose="02020603050405020304" pitchFamily="18" charset="0"/>
              </a:rPr>
              <a:t> </a:t>
            </a:r>
            <a:r>
              <a:rPr kumimoji="0" lang="en-US" altLang="zh-CN" sz="2600" b="1" i="0" u="none" strike="noStrike" cap="none" normalizeH="0" baseline="0" dirty="0" smtClean="0">
                <a:ln>
                  <a:noFill/>
                </a:ln>
                <a:solidFill>
                  <a:srgbClr val="FF0000"/>
                </a:solidFill>
                <a:effectLst/>
                <a:latin typeface="Times New Roman" panose="02020603050405020304" pitchFamily="18" charset="0"/>
                <a:ea typeface="隶书" pitchFamily="49" charset="-122"/>
                <a:cs typeface="Times New Roman" panose="02020603050405020304" pitchFamily="18" charset="0"/>
              </a:rPr>
              <a:t>(</a:t>
            </a:r>
            <a:r>
              <a:rPr kumimoji="0" lang="zh-CN" altLang="zh-CN" sz="2600" b="1" i="0" u="none" strike="noStrike" cap="none" normalizeH="0" baseline="0" dirty="0" smtClean="0">
                <a:ln>
                  <a:noFill/>
                </a:ln>
                <a:solidFill>
                  <a:srgbClr val="FF0000"/>
                </a:solidFill>
                <a:effectLst/>
                <a:latin typeface="Times New Roman" panose="02020603050405020304" pitchFamily="18" charset="0"/>
                <a:ea typeface="隶书" pitchFamily="49" charset="-122"/>
                <a:cs typeface="Times New Roman" panose="02020603050405020304" pitchFamily="18" charset="0"/>
              </a:rPr>
              <a:t>单击进入电子文档</a:t>
            </a:r>
            <a:r>
              <a:rPr kumimoji="0" lang="en-US" altLang="zh-CN" sz="2600" b="1" i="0" u="none" strike="noStrike" cap="none" normalizeH="0" baseline="0" dirty="0" smtClean="0">
                <a:ln>
                  <a:noFill/>
                </a:ln>
                <a:solidFill>
                  <a:srgbClr val="FF0000"/>
                </a:solidFill>
                <a:effectLst/>
                <a:latin typeface="Times New Roman" panose="02020603050405020304" pitchFamily="18" charset="0"/>
                <a:ea typeface="隶书" pitchFamily="49" charset="-122"/>
                <a:cs typeface="Times New Roman" panose="02020603050405020304" pitchFamily="18" charset="0"/>
              </a:rPr>
              <a:t>)</a:t>
            </a:r>
            <a:endParaRPr kumimoji="0" lang="zh-CN" altLang="zh-CN" sz="2600" b="0" i="0" u="none" strike="noStrike" cap="none" normalizeH="0" baseline="0" dirty="0" smtClean="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stretch>
            <a:fillRect/>
          </a:stretch>
        </p:blipFill>
        <p:spPr>
          <a:xfrm>
            <a:off x="167010" y="2277"/>
            <a:ext cx="12192038" cy="6855430"/>
          </a:xfrm>
          <a:prstGeom prst="rect">
            <a:avLst/>
          </a:prstGeom>
        </p:spPr>
      </p:pic>
      <p:pic>
        <p:nvPicPr>
          <p:cNvPr id="7" name="图片 6"/>
          <p:cNvPicPr>
            <a:picLocks noChangeAspect="1"/>
          </p:cNvPicPr>
          <p:nvPr/>
        </p:nvPicPr>
        <p:blipFill rotWithShape="1">
          <a:blip r:embed="rId4">
            <a:extLst>
              <a:ext uri="{28A0092B-C50C-407E-A947-70E740481C1C}">
                <a14:useLocalDpi xmlns:a14="http://schemas.microsoft.com/office/drawing/2010/main" val="0"/>
              </a:ext>
            </a:extLst>
          </a:blip>
          <a:srcRect r="65833" b="49547"/>
          <a:stretch>
            <a:fillRect/>
          </a:stretch>
        </p:blipFill>
        <p:spPr>
          <a:xfrm>
            <a:off x="0" y="403"/>
            <a:ext cx="4166685" cy="3459700"/>
          </a:xfrm>
          <a:prstGeom prst="rect">
            <a:avLst/>
          </a:prstGeom>
        </p:spPr>
      </p:pic>
      <p:pic>
        <p:nvPicPr>
          <p:cNvPr id="11" name="图片 10"/>
          <p:cNvPicPr>
            <a:picLocks noChangeAspect="1"/>
          </p:cNvPicPr>
          <p:nvPr/>
        </p:nvPicPr>
        <p:blipFill rotWithShape="1">
          <a:blip r:embed="rId5">
            <a:extLst>
              <a:ext uri="{28A0092B-C50C-407E-A947-70E740481C1C}">
                <a14:useLocalDpi xmlns:a14="http://schemas.microsoft.com/office/drawing/2010/main" val="0"/>
              </a:ext>
            </a:extLst>
          </a:blip>
          <a:srcRect l="88214" t="35766" b="53439"/>
          <a:stretch>
            <a:fillRect/>
          </a:stretch>
        </p:blipFill>
        <p:spPr>
          <a:xfrm>
            <a:off x="10757887" y="2452914"/>
            <a:ext cx="1437288" cy="740229"/>
          </a:xfrm>
          <a:prstGeom prst="rect">
            <a:avLst/>
          </a:prstGeom>
        </p:spPr>
      </p:pic>
      <p:pic>
        <p:nvPicPr>
          <p:cNvPr id="13" name="图片 12"/>
          <p:cNvPicPr>
            <a:picLocks noChangeAspect="1"/>
          </p:cNvPicPr>
          <p:nvPr/>
        </p:nvPicPr>
        <p:blipFill rotWithShape="1">
          <a:blip r:embed="rId6">
            <a:extLst>
              <a:ext uri="{28A0092B-C50C-407E-A947-70E740481C1C}">
                <a14:useLocalDpi xmlns:a14="http://schemas.microsoft.com/office/drawing/2010/main" val="0"/>
              </a:ext>
            </a:extLst>
          </a:blip>
          <a:srcRect t="66669" r="89762" b="21689"/>
          <a:stretch>
            <a:fillRect/>
          </a:stretch>
        </p:blipFill>
        <p:spPr>
          <a:xfrm>
            <a:off x="1" y="4572000"/>
            <a:ext cx="1248554" cy="798287"/>
          </a:xfrm>
          <a:prstGeom prst="rect">
            <a:avLst/>
          </a:prstGeom>
        </p:spPr>
      </p:pic>
      <p:pic>
        <p:nvPicPr>
          <p:cNvPr id="19" name="图片 18"/>
          <p:cNvPicPr>
            <a:picLocks noChangeAspect="1"/>
          </p:cNvPicPr>
          <p:nvPr/>
        </p:nvPicPr>
        <p:blipFill rotWithShape="1">
          <a:blip r:embed="rId7" cstate="print">
            <a:extLst>
              <a:ext uri="{28A0092B-C50C-407E-A947-70E740481C1C}">
                <a14:useLocalDpi xmlns:a14="http://schemas.microsoft.com/office/drawing/2010/main" val="0"/>
              </a:ext>
            </a:extLst>
          </a:blip>
          <a:srcRect l="12606" t="9307" r="35994" b="7508"/>
          <a:stretch>
            <a:fillRect/>
          </a:stretch>
        </p:blipFill>
        <p:spPr>
          <a:xfrm>
            <a:off x="9009456" y="4024623"/>
            <a:ext cx="3212715" cy="2923552"/>
          </a:xfrm>
          <a:prstGeom prst="rect">
            <a:avLst/>
          </a:prstGeom>
        </p:spPr>
      </p:pic>
      <p:pic>
        <p:nvPicPr>
          <p:cNvPr id="3" name="图片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701526" y="1073383"/>
            <a:ext cx="1698662" cy="1212818"/>
          </a:xfrm>
          <a:prstGeom prst="rect">
            <a:avLst/>
          </a:prstGeom>
        </p:spPr>
      </p:pic>
      <p:pic>
        <p:nvPicPr>
          <p:cNvPr id="18" name="图片 1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151224" y="1674148"/>
            <a:ext cx="1084796" cy="774528"/>
          </a:xfrm>
          <a:prstGeom prst="rect">
            <a:avLst/>
          </a:prstGeom>
        </p:spPr>
      </p:pic>
      <p:pic>
        <p:nvPicPr>
          <p:cNvPr id="32" name="图片 31"/>
          <p:cNvPicPr>
            <a:picLocks noChangeAspect="1"/>
          </p:cNvPicPr>
          <p:nvPr/>
        </p:nvPicPr>
        <p:blipFill rotWithShape="1">
          <a:blip r:embed="rId4">
            <a:extLst>
              <a:ext uri="{28A0092B-C50C-407E-A947-70E740481C1C}">
                <a14:useLocalDpi xmlns:a14="http://schemas.microsoft.com/office/drawing/2010/main" val="0"/>
              </a:ext>
            </a:extLst>
          </a:blip>
          <a:srcRect l="15130" t="57031" r="65833" b="33318"/>
          <a:stretch>
            <a:fillRect/>
          </a:stretch>
        </p:blipFill>
        <p:spPr>
          <a:xfrm>
            <a:off x="1401700" y="3784977"/>
            <a:ext cx="2321589" cy="661813"/>
          </a:xfrm>
          <a:prstGeom prst="rect">
            <a:avLst/>
          </a:prstGeom>
        </p:spPr>
      </p:pic>
      <p:pic>
        <p:nvPicPr>
          <p:cNvPr id="33" name="图片 32"/>
          <p:cNvPicPr>
            <a:picLocks noChangeAspect="1"/>
          </p:cNvPicPr>
          <p:nvPr/>
        </p:nvPicPr>
        <p:blipFill rotWithShape="1">
          <a:blip r:embed="rId4">
            <a:extLst>
              <a:ext uri="{28A0092B-C50C-407E-A947-70E740481C1C}">
                <a14:useLocalDpi xmlns:a14="http://schemas.microsoft.com/office/drawing/2010/main" val="0"/>
              </a:ext>
            </a:extLst>
          </a:blip>
          <a:srcRect l="4991" t="58090" r="89638" b="32451"/>
          <a:stretch>
            <a:fillRect/>
          </a:stretch>
        </p:blipFill>
        <p:spPr>
          <a:xfrm>
            <a:off x="867058" y="3733443"/>
            <a:ext cx="654944" cy="648654"/>
          </a:xfrm>
          <a:prstGeom prst="rect">
            <a:avLst/>
          </a:prstGeom>
        </p:spPr>
      </p:pic>
      <p:pic>
        <p:nvPicPr>
          <p:cNvPr id="34" name="图片 33"/>
          <p:cNvPicPr>
            <a:picLocks noChangeAspect="1"/>
          </p:cNvPicPr>
          <p:nvPr/>
        </p:nvPicPr>
        <p:blipFill rotWithShape="1">
          <a:blip r:embed="rId4">
            <a:extLst>
              <a:ext uri="{28A0092B-C50C-407E-A947-70E740481C1C}">
                <a14:useLocalDpi xmlns:a14="http://schemas.microsoft.com/office/drawing/2010/main" val="0"/>
              </a:ext>
            </a:extLst>
          </a:blip>
          <a:srcRect l="27874" t="50021" r="65833" b="40876"/>
          <a:stretch>
            <a:fillRect/>
          </a:stretch>
        </p:blipFill>
        <p:spPr>
          <a:xfrm>
            <a:off x="2890414" y="3147997"/>
            <a:ext cx="767383" cy="624211"/>
          </a:xfrm>
          <a:prstGeom prst="rect">
            <a:avLst/>
          </a:prstGeom>
        </p:spPr>
      </p:pic>
      <p:pic>
        <p:nvPicPr>
          <p:cNvPr id="35" name="图片 34"/>
          <p:cNvPicPr>
            <a:picLocks noChangeAspect="1"/>
          </p:cNvPicPr>
          <p:nvPr/>
        </p:nvPicPr>
        <p:blipFill rotWithShape="1">
          <a:blip r:embed="rId4">
            <a:extLst>
              <a:ext uri="{28A0092B-C50C-407E-A947-70E740481C1C}">
                <a14:useLocalDpi xmlns:a14="http://schemas.microsoft.com/office/drawing/2010/main" val="0"/>
              </a:ext>
            </a:extLst>
          </a:blip>
          <a:srcRect l="11131" t="47576" r="83496" b="41472"/>
          <a:stretch>
            <a:fillRect/>
          </a:stretch>
        </p:blipFill>
        <p:spPr>
          <a:xfrm>
            <a:off x="1401699" y="3084602"/>
            <a:ext cx="655207" cy="751003"/>
          </a:xfrm>
          <a:prstGeom prst="rect">
            <a:avLst/>
          </a:prstGeom>
        </p:spPr>
      </p:pic>
      <p:pic>
        <p:nvPicPr>
          <p:cNvPr id="36" name="图片 35"/>
          <p:cNvPicPr>
            <a:picLocks noChangeAspect="1"/>
          </p:cNvPicPr>
          <p:nvPr/>
        </p:nvPicPr>
        <p:blipFill rotWithShape="1">
          <a:blip r:embed="rId4">
            <a:extLst>
              <a:ext uri="{28A0092B-C50C-407E-A947-70E740481C1C}">
                <a14:useLocalDpi xmlns:a14="http://schemas.microsoft.com/office/drawing/2010/main" val="0"/>
              </a:ext>
            </a:extLst>
          </a:blip>
          <a:srcRect l="15130" t="57031" r="65833" b="33318"/>
          <a:stretch>
            <a:fillRect/>
          </a:stretch>
        </p:blipFill>
        <p:spPr>
          <a:xfrm>
            <a:off x="110233" y="2604055"/>
            <a:ext cx="2321589" cy="661813"/>
          </a:xfrm>
          <a:prstGeom prst="rect">
            <a:avLst/>
          </a:prstGeom>
        </p:spPr>
      </p:pic>
      <p:pic>
        <p:nvPicPr>
          <p:cNvPr id="37" name="图片 36"/>
          <p:cNvPicPr>
            <a:picLocks noChangeAspect="1"/>
          </p:cNvPicPr>
          <p:nvPr/>
        </p:nvPicPr>
        <p:blipFill rotWithShape="1">
          <a:blip r:embed="rId4">
            <a:extLst>
              <a:ext uri="{28A0092B-C50C-407E-A947-70E740481C1C}">
                <a14:useLocalDpi xmlns:a14="http://schemas.microsoft.com/office/drawing/2010/main" val="0"/>
              </a:ext>
            </a:extLst>
          </a:blip>
          <a:srcRect l="27874" t="50021" r="65833" b="40876"/>
          <a:stretch>
            <a:fillRect/>
          </a:stretch>
        </p:blipFill>
        <p:spPr>
          <a:xfrm>
            <a:off x="1549817" y="4385837"/>
            <a:ext cx="767383" cy="624211"/>
          </a:xfrm>
          <a:prstGeom prst="rect">
            <a:avLst/>
          </a:prstGeom>
        </p:spPr>
      </p:pic>
      <p:pic>
        <p:nvPicPr>
          <p:cNvPr id="38" name="图片 37"/>
          <p:cNvPicPr>
            <a:picLocks noChangeAspect="1"/>
          </p:cNvPicPr>
          <p:nvPr/>
        </p:nvPicPr>
        <p:blipFill rotWithShape="1">
          <a:blip r:embed="rId4">
            <a:extLst>
              <a:ext uri="{28A0092B-C50C-407E-A947-70E740481C1C}">
                <a14:useLocalDpi xmlns:a14="http://schemas.microsoft.com/office/drawing/2010/main" val="0"/>
              </a:ext>
            </a:extLst>
          </a:blip>
          <a:srcRect l="27874" t="50021" r="65833" b="40876"/>
          <a:stretch>
            <a:fillRect/>
          </a:stretch>
        </p:blipFill>
        <p:spPr>
          <a:xfrm>
            <a:off x="-225733" y="3573981"/>
            <a:ext cx="767383" cy="624211"/>
          </a:xfrm>
          <a:prstGeom prst="rect">
            <a:avLst/>
          </a:prstGeom>
        </p:spPr>
      </p:pic>
      <p:sp>
        <p:nvSpPr>
          <p:cNvPr id="39" name="PA_矩形 30"/>
          <p:cNvSpPr/>
          <p:nvPr>
            <p:custDataLst>
              <p:tags r:id="rId1"/>
            </p:custDataLst>
          </p:nvPr>
        </p:nvSpPr>
        <p:spPr>
          <a:xfrm>
            <a:off x="3793331" y="2780928"/>
            <a:ext cx="5688632" cy="1323439"/>
          </a:xfrm>
          <a:prstGeom prst="rect">
            <a:avLst/>
          </a:prstGeom>
          <a:ln>
            <a:noFill/>
          </a:ln>
        </p:spPr>
        <p:txBody>
          <a:bodyPr wrap="square">
            <a:spAutoFit/>
          </a:bodyPr>
          <a:lstStyle/>
          <a:p>
            <a:pPr algn="dist"/>
            <a:r>
              <a:rPr lang="zh-CN" altLang="en-US" sz="8000" b="1" dirty="0" smtClean="0">
                <a:solidFill>
                  <a:schemeClr val="bg1">
                    <a:lumMod val="50000"/>
                  </a:schemeClr>
                </a:solidFill>
                <a:effectLst>
                  <a:outerShdw blurRad="76200" dist="38100" dir="2700000" algn="tl">
                    <a:srgbClr val="000000">
                      <a:alpha val="30000"/>
                    </a:srgbClr>
                  </a:outerShdw>
                </a:effectLst>
                <a:latin typeface="方正细黑一_GBK" panose="03000509000000000000" pitchFamily="65" charset="-122"/>
                <a:ea typeface="方正细黑一_GBK" panose="03000509000000000000" pitchFamily="65" charset="-122"/>
                <a:cs typeface="Open Sans" panose="020B0606030504020204" pitchFamily="34" charset="0"/>
              </a:rPr>
              <a:t>谢 谢 观 看</a:t>
            </a:r>
            <a:endParaRPr lang="zh-CN" altLang="en-US" sz="8000" b="1" dirty="0">
              <a:solidFill>
                <a:schemeClr val="bg1">
                  <a:lumMod val="50000"/>
                </a:schemeClr>
              </a:solidFill>
              <a:effectLst>
                <a:outerShdw blurRad="76200" dist="38100" dir="2700000" algn="tl">
                  <a:srgbClr val="000000">
                    <a:alpha val="30000"/>
                  </a:srgbClr>
                </a:outerShdw>
              </a:effectLst>
              <a:latin typeface="方正细黑一_GBK" panose="03000509000000000000" pitchFamily="65" charset="-122"/>
              <a:ea typeface="方正细黑一_GBK" panose="03000509000000000000" pitchFamily="65" charset="-122"/>
              <a:cs typeface="Open Sans" panose="020B0606030504020204" pitchFamily="34" charset="0"/>
            </a:endParaRPr>
          </a:p>
        </p:txBody>
      </p:sp>
    </p:spTree>
    <p:extLst>
      <p:ext uri="{BB962C8B-B14F-4D97-AF65-F5344CB8AC3E}">
        <p14:creationId xmlns:p14="http://schemas.microsoft.com/office/powerpoint/2010/main" val="3460929273"/>
      </p:ext>
    </p:extLst>
  </p:cSld>
  <p:clrMapOvr>
    <a:masterClrMapping/>
  </p:clrMapOvr>
  <mc:AlternateContent xmlns:mc="http://schemas.openxmlformats.org/markup-compatibility/2006" xmlns:p14="http://schemas.microsoft.com/office/powerpoint/2010/main">
    <mc:Choice Requires="p14">
      <p:transition spd="slow" p14:dur="800" advTm="0">
        <p:circle/>
      </p:transition>
    </mc:Choice>
    <mc:Fallback xmlns="">
      <p:transition spd="slow" advTm="0">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750" fill="hold"/>
                                        <p:tgtEl>
                                          <p:spTgt spid="39"/>
                                        </p:tgtEl>
                                        <p:attrNameLst>
                                          <p:attrName>ppt_w</p:attrName>
                                        </p:attrNameLst>
                                      </p:cBhvr>
                                      <p:tavLst>
                                        <p:tav tm="0">
                                          <p:val>
                                            <p:fltVal val="0"/>
                                          </p:val>
                                        </p:tav>
                                        <p:tav tm="100000">
                                          <p:val>
                                            <p:strVal val="#ppt_w"/>
                                          </p:val>
                                        </p:tav>
                                      </p:tavLst>
                                    </p:anim>
                                    <p:anim calcmode="lin" valueType="num">
                                      <p:cBhvr>
                                        <p:cTn id="8" dur="750" fill="hold"/>
                                        <p:tgtEl>
                                          <p:spTgt spid="39"/>
                                        </p:tgtEl>
                                        <p:attrNameLst>
                                          <p:attrName>ppt_h</p:attrName>
                                        </p:attrNameLst>
                                      </p:cBhvr>
                                      <p:tavLst>
                                        <p:tav tm="0">
                                          <p:val>
                                            <p:fltVal val="0"/>
                                          </p:val>
                                        </p:tav>
                                        <p:tav tm="100000">
                                          <p:val>
                                            <p:strVal val="#ppt_h"/>
                                          </p:val>
                                        </p:tav>
                                      </p:tavLst>
                                    </p:anim>
                                    <p:animEffect transition="in" filter="fade">
                                      <p:cBhvr>
                                        <p:cTn id="9" dur="7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1528</TotalTime>
  <Words>5445</Words>
  <Application>Microsoft Office PowerPoint</Application>
  <PresentationFormat>自定义</PresentationFormat>
  <Paragraphs>335</Paragraphs>
  <Slides>75</Slides>
  <Notes>0</Notes>
  <HiddenSlides>0</HiddenSlides>
  <MMClips>0</MMClips>
  <ScaleCrop>false</ScaleCrop>
  <HeadingPairs>
    <vt:vector size="4" baseType="variant">
      <vt:variant>
        <vt:lpstr>主题</vt:lpstr>
      </vt:variant>
      <vt:variant>
        <vt:i4>1</vt:i4>
      </vt:variant>
      <vt:variant>
        <vt:lpstr>幻灯片标题</vt:lpstr>
      </vt:variant>
      <vt:variant>
        <vt:i4>75</vt:i4>
      </vt:variant>
    </vt:vector>
  </HeadingPairs>
  <TitlesOfParts>
    <vt:vector size="7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172</cp:revision>
  <dcterms:created xsi:type="dcterms:W3CDTF">2021-04-02T06:41:31Z</dcterms:created>
  <dcterms:modified xsi:type="dcterms:W3CDTF">2011-02-26T01:50:52Z</dcterms:modified>
</cp:coreProperties>
</file>